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Layouts/slideLayout3.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slides/slide94.xml" ContentType="application/vnd.openxmlformats-officedocument.presentationml.slide+xml"/>
  <Override PartName="/ppt/viewProps.xml" ContentType="application/vnd.openxmlformats-officedocument.presentationml.viewProps+xml"/>
  <Override PartName="/ppt/slides/slide92.xml" ContentType="application/vnd.openxmlformats-officedocument.presentationml.slide+xml"/>
  <Override PartName="/ppt/tableStyles.xml" ContentType="application/vnd.openxmlformats-officedocument.presentationml.tableStyles+xml"/>
  <Override PartName="/ppt/notesSlides/notesSlide4.xml" ContentType="application/vnd.openxmlformats-officedocument.presentationml.notesSlide+xml"/>
  <Override PartName="/ppt/notesSlides/notesSlide15.xml" ContentType="application/vnd.openxmlformats-officedocument.presentationml.notesSlide+xml"/>
  <Default Extension="wmf" ContentType="image/x-wmf"/>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slides/slide87.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s/slide89.xml" ContentType="application/vnd.openxmlformats-officedocument.presentationml.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83.xml" ContentType="application/vnd.openxmlformats-officedocument.presentationml.slide+xml"/>
  <Override PartName="/ppt/theme/themeOverride2.xml" ContentType="application/vnd.openxmlformats-officedocument.themeOverride+xml"/>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slides/slide84.xml" ContentType="application/vnd.openxmlformats-officedocument.presentationml.slide+xml"/>
  <Override PartName="/ppt/notesSlides/notesSlide27.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notesSlides/notesSlide7.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88.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theme/themeOverride1.xml" ContentType="application/vnd.openxmlformats-officedocument.themeOverr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08" r:id="rId1"/>
  </p:sldMasterIdLst>
  <p:notesMasterIdLst>
    <p:notesMasterId r:id="rId96"/>
  </p:notesMasterIdLst>
  <p:handoutMasterIdLst>
    <p:handoutMasterId r:id="rId97"/>
  </p:handoutMasterIdLst>
  <p:sldIdLst>
    <p:sldId id="304" r:id="rId2"/>
    <p:sldId id="305" r:id="rId3"/>
    <p:sldId id="306" r:id="rId4"/>
    <p:sldId id="307" r:id="rId5"/>
    <p:sldId id="308" r:id="rId6"/>
    <p:sldId id="309" r:id="rId7"/>
    <p:sldId id="390" r:id="rId8"/>
    <p:sldId id="391" r:id="rId9"/>
    <p:sldId id="310" r:id="rId10"/>
    <p:sldId id="311" r:id="rId11"/>
    <p:sldId id="312" r:id="rId12"/>
    <p:sldId id="313" r:id="rId13"/>
    <p:sldId id="314" r:id="rId14"/>
    <p:sldId id="315" r:id="rId15"/>
    <p:sldId id="316" r:id="rId16"/>
    <p:sldId id="317" r:id="rId17"/>
    <p:sldId id="319" r:id="rId18"/>
    <p:sldId id="318" r:id="rId19"/>
    <p:sldId id="392" r:id="rId20"/>
    <p:sldId id="393" r:id="rId21"/>
    <p:sldId id="394" r:id="rId22"/>
    <p:sldId id="395"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413" r:id="rId41"/>
    <p:sldId id="414" r:id="rId42"/>
    <p:sldId id="415" r:id="rId43"/>
    <p:sldId id="416" r:id="rId44"/>
    <p:sldId id="417" r:id="rId45"/>
    <p:sldId id="418" r:id="rId46"/>
    <p:sldId id="419" r:id="rId47"/>
    <p:sldId id="420" r:id="rId48"/>
    <p:sldId id="421" r:id="rId49"/>
    <p:sldId id="422" r:id="rId50"/>
    <p:sldId id="423" r:id="rId51"/>
    <p:sldId id="424" r:id="rId52"/>
    <p:sldId id="425" r:id="rId53"/>
    <p:sldId id="444" r:id="rId54"/>
    <p:sldId id="445" r:id="rId55"/>
    <p:sldId id="446" r:id="rId56"/>
    <p:sldId id="447" r:id="rId57"/>
    <p:sldId id="448" r:id="rId58"/>
    <p:sldId id="449" r:id="rId59"/>
    <p:sldId id="450" r:id="rId60"/>
    <p:sldId id="451" r:id="rId61"/>
    <p:sldId id="320" r:id="rId62"/>
    <p:sldId id="321" r:id="rId63"/>
    <p:sldId id="322" r:id="rId64"/>
    <p:sldId id="323" r:id="rId65"/>
    <p:sldId id="324" r:id="rId66"/>
    <p:sldId id="325" r:id="rId67"/>
    <p:sldId id="329" r:id="rId68"/>
    <p:sldId id="330" r:id="rId69"/>
    <p:sldId id="331" r:id="rId70"/>
    <p:sldId id="332" r:id="rId71"/>
    <p:sldId id="333" r:id="rId72"/>
    <p:sldId id="334" r:id="rId73"/>
    <p:sldId id="335" r:id="rId74"/>
    <p:sldId id="336" r:id="rId75"/>
    <p:sldId id="337" r:id="rId76"/>
    <p:sldId id="338" r:id="rId77"/>
    <p:sldId id="426" r:id="rId78"/>
    <p:sldId id="427" r:id="rId79"/>
    <p:sldId id="428" r:id="rId80"/>
    <p:sldId id="429" r:id="rId81"/>
    <p:sldId id="430" r:id="rId82"/>
    <p:sldId id="431" r:id="rId83"/>
    <p:sldId id="432" r:id="rId84"/>
    <p:sldId id="433" r:id="rId85"/>
    <p:sldId id="434" r:id="rId86"/>
    <p:sldId id="435" r:id="rId87"/>
    <p:sldId id="436" r:id="rId88"/>
    <p:sldId id="437" r:id="rId89"/>
    <p:sldId id="438" r:id="rId90"/>
    <p:sldId id="439" r:id="rId91"/>
    <p:sldId id="440" r:id="rId92"/>
    <p:sldId id="441" r:id="rId93"/>
    <p:sldId id="442" r:id="rId94"/>
    <p:sldId id="443" r:id="rId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10" charset="0"/>
        <a:ea typeface="+mn-ea"/>
        <a:cs typeface="+mn-cs"/>
      </a:defRPr>
    </a:lvl1pPr>
    <a:lvl2pPr marL="457200" algn="l" rtl="0" fontAlgn="base">
      <a:spcBef>
        <a:spcPct val="0"/>
      </a:spcBef>
      <a:spcAft>
        <a:spcPct val="0"/>
      </a:spcAft>
      <a:defRPr kern="1200">
        <a:solidFill>
          <a:schemeClr val="tx1"/>
        </a:solidFill>
        <a:latin typeface="Arial" pitchFamily="-110" charset="0"/>
        <a:ea typeface="+mn-ea"/>
        <a:cs typeface="+mn-cs"/>
      </a:defRPr>
    </a:lvl2pPr>
    <a:lvl3pPr marL="914400" algn="l" rtl="0" fontAlgn="base">
      <a:spcBef>
        <a:spcPct val="0"/>
      </a:spcBef>
      <a:spcAft>
        <a:spcPct val="0"/>
      </a:spcAft>
      <a:defRPr kern="1200">
        <a:solidFill>
          <a:schemeClr val="tx1"/>
        </a:solidFill>
        <a:latin typeface="Arial" pitchFamily="-110" charset="0"/>
        <a:ea typeface="+mn-ea"/>
        <a:cs typeface="+mn-cs"/>
      </a:defRPr>
    </a:lvl3pPr>
    <a:lvl4pPr marL="1371600" algn="l" rtl="0" fontAlgn="base">
      <a:spcBef>
        <a:spcPct val="0"/>
      </a:spcBef>
      <a:spcAft>
        <a:spcPct val="0"/>
      </a:spcAft>
      <a:defRPr kern="1200">
        <a:solidFill>
          <a:schemeClr val="tx1"/>
        </a:solidFill>
        <a:latin typeface="Arial" pitchFamily="-110" charset="0"/>
        <a:ea typeface="+mn-ea"/>
        <a:cs typeface="+mn-cs"/>
      </a:defRPr>
    </a:lvl4pPr>
    <a:lvl5pPr marL="1828800" algn="l" rtl="0" fontAlgn="base">
      <a:spcBef>
        <a:spcPct val="0"/>
      </a:spcBef>
      <a:spcAft>
        <a:spcPct val="0"/>
      </a:spcAft>
      <a:defRPr kern="1200">
        <a:solidFill>
          <a:schemeClr val="tx1"/>
        </a:solidFill>
        <a:latin typeface="Arial" pitchFamily="-110" charset="0"/>
        <a:ea typeface="+mn-ea"/>
        <a:cs typeface="+mn-cs"/>
      </a:defRPr>
    </a:lvl5pPr>
    <a:lvl6pPr marL="2286000" algn="l" defTabSz="457200" rtl="0" eaLnBrk="1" latinLnBrk="0" hangingPunct="1">
      <a:defRPr kern="1200">
        <a:solidFill>
          <a:schemeClr val="tx1"/>
        </a:solidFill>
        <a:latin typeface="Arial" pitchFamily="-110" charset="0"/>
        <a:ea typeface="+mn-ea"/>
        <a:cs typeface="+mn-cs"/>
      </a:defRPr>
    </a:lvl6pPr>
    <a:lvl7pPr marL="2743200" algn="l" defTabSz="457200" rtl="0" eaLnBrk="1" latinLnBrk="0" hangingPunct="1">
      <a:defRPr kern="1200">
        <a:solidFill>
          <a:schemeClr val="tx1"/>
        </a:solidFill>
        <a:latin typeface="Arial" pitchFamily="-110" charset="0"/>
        <a:ea typeface="+mn-ea"/>
        <a:cs typeface="+mn-cs"/>
      </a:defRPr>
    </a:lvl7pPr>
    <a:lvl8pPr marL="3200400" algn="l" defTabSz="457200" rtl="0" eaLnBrk="1" latinLnBrk="0" hangingPunct="1">
      <a:defRPr kern="1200">
        <a:solidFill>
          <a:schemeClr val="tx1"/>
        </a:solidFill>
        <a:latin typeface="Arial" pitchFamily="-110" charset="0"/>
        <a:ea typeface="+mn-ea"/>
        <a:cs typeface="+mn-cs"/>
      </a:defRPr>
    </a:lvl8pPr>
    <a:lvl9pPr marL="3657600" algn="l" defTabSz="457200" rtl="0" eaLnBrk="1" latinLnBrk="0" hangingPunct="1">
      <a:defRPr kern="1200">
        <a:solidFill>
          <a:schemeClr val="tx1"/>
        </a:solidFill>
        <a:latin typeface="Arial"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184" autoAdjust="0"/>
    <p:restoredTop sz="92402" autoAdjust="0"/>
  </p:normalViewPr>
  <p:slideViewPr>
    <p:cSldViewPr>
      <p:cViewPr varScale="1">
        <p:scale>
          <a:sx n="101" d="100"/>
          <a:sy n="101" d="100"/>
        </p:scale>
        <p:origin x="-320" y="-104"/>
      </p:cViewPr>
      <p:guideLst>
        <p:guide orient="horz" pos="2160"/>
        <p:guide pos="2880"/>
      </p:guideLst>
    </p:cSldViewPr>
  </p:slideViewPr>
  <p:notesTextViewPr>
    <p:cViewPr>
      <p:scale>
        <a:sx n="150" d="100"/>
        <a:sy n="150" d="100"/>
      </p:scale>
      <p:origin x="0" y="0"/>
    </p:cViewPr>
  </p:notesTextViewPr>
  <p:sorterViewPr>
    <p:cViewPr>
      <p:scale>
        <a:sx n="80" d="100"/>
        <a:sy n="80" d="100"/>
      </p:scale>
      <p:origin x="0" y="11528"/>
    </p:cViewPr>
  </p:sorterViewPr>
  <p:notesViewPr>
    <p:cSldViewPr snapToGrid="0" snapToObjects="1">
      <p:cViewPr varScale="1">
        <p:scale>
          <a:sx n="83" d="100"/>
          <a:sy n="83" d="100"/>
        </p:scale>
        <p:origin x="-2288"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tableStyles" Target="tableStyles.xml"/><Relationship Id="rId25" Type="http://schemas.openxmlformats.org/officeDocument/2006/relationships/slide" Target="slides/slide24.xml"/><Relationship Id="rId96" Type="http://schemas.openxmlformats.org/officeDocument/2006/relationships/notesMaster" Target="notesMasters/notesMaster1.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71" Type="http://schemas.openxmlformats.org/officeDocument/2006/relationships/slide" Target="slides/slide70.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88" Type="http://schemas.openxmlformats.org/officeDocument/2006/relationships/slide" Target="slides/slide87.xml"/><Relationship Id="rId82" Type="http://schemas.openxmlformats.org/officeDocument/2006/relationships/slide" Target="slides/slide81.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handoutMaster" Target="handoutMasters/handoutMaster1.xml"/><Relationship Id="rId98"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theme" Target="theme/theme1.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presProps" Target="presProps.xml"/><Relationship Id="rId14" Type="http://schemas.openxmlformats.org/officeDocument/2006/relationships/slide" Target="slides/slide13.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57" Type="http://schemas.openxmlformats.org/officeDocument/2006/relationships/slide" Target="slides/slide56.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36" Type="http://schemas.openxmlformats.org/officeDocument/2006/relationships/slide" Target="slides/slide35.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6" Type="http://schemas.openxmlformats.org/officeDocument/2006/relationships/slide" Target="slides/slide25.xml"/><Relationship Id="rId100" Type="http://schemas.openxmlformats.org/officeDocument/2006/relationships/viewProps" Target="viewProps.xml"/><Relationship Id="rId11" Type="http://schemas.openxmlformats.org/officeDocument/2006/relationships/slide" Target="slides/slide10.xml"/><Relationship Id="rId68" Type="http://schemas.openxmlformats.org/officeDocument/2006/relationships/slide" Target="slides/slide67.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CEB936-5851-E540-8C6C-C55ED3308DF6}" type="datetimeFigureOut">
              <a:rPr lang="en-US" smtClean="0"/>
              <a:pPr/>
              <a:t>6/28/10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DF357-133D-3A42-9587-BFB9D43E363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58A2A4-315A-BF4C-B875-A877C1FA33A4}" type="datetimeFigureOut">
              <a:rPr lang="en-US"/>
              <a:pPr/>
              <a:t>6/28/10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75FC03F-9B0C-344F-92CC-50BDE922AEC7}"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US" b="0" dirty="0" smtClean="0">
                <a:latin typeface="Times New Roman" pitchFamily="-110" charset="0"/>
                <a:ea typeface="ＭＳ Ｐゴシック" pitchFamily="-110" charset="-128"/>
                <a:cs typeface="ＭＳ Ｐゴシック" pitchFamily="-110" charset="-128"/>
              </a:rPr>
              <a:t>Welcome to the </a:t>
            </a:r>
            <a:r>
              <a:rPr lang="en-US" b="0" dirty="0" err="1" smtClean="0">
                <a:latin typeface="Times New Roman" pitchFamily="-110" charset="0"/>
                <a:ea typeface="ＭＳ Ｐゴシック" pitchFamily="-110" charset="-128"/>
                <a:cs typeface="ＭＳ Ｐゴシック" pitchFamily="-110" charset="-128"/>
              </a:rPr>
              <a:t>3</a:t>
            </a:r>
            <a:r>
              <a:rPr lang="en-US" b="0" baseline="30000" dirty="0" err="1" smtClean="0">
                <a:latin typeface="Times New Roman" pitchFamily="-110" charset="0"/>
                <a:ea typeface="ＭＳ Ｐゴシック" pitchFamily="-110" charset="-128"/>
                <a:cs typeface="ＭＳ Ｐゴシック" pitchFamily="-110" charset="-128"/>
              </a:rPr>
              <a:t>nd</a:t>
            </a:r>
            <a:r>
              <a:rPr lang="en-US" b="0" dirty="0" smtClean="0">
                <a:latin typeface="Times New Roman" pitchFamily="-110" charset="0"/>
                <a:ea typeface="ＭＳ Ｐゴシック" pitchFamily="-110" charset="-128"/>
                <a:cs typeface="ＭＳ Ｐゴシック" pitchFamily="-110" charset="-128"/>
              </a:rPr>
              <a:t> ETD Preservation Workshop. We’re here to share a</a:t>
            </a:r>
            <a:r>
              <a:rPr lang="en-US" b="0" baseline="0" dirty="0" smtClean="0">
                <a:latin typeface="Times New Roman" pitchFamily="-110" charset="0"/>
                <a:ea typeface="ＭＳ Ｐゴシック" pitchFamily="-110" charset="-128"/>
                <a:cs typeface="ＭＳ Ｐゴシック" pitchFamily="-110" charset="-128"/>
              </a:rPr>
              <a:t> preservation strategy for </a:t>
            </a:r>
            <a:r>
              <a:rPr lang="en-US" b="0" baseline="0" dirty="0" err="1" smtClean="0">
                <a:latin typeface="Times New Roman" pitchFamily="-110" charset="0"/>
                <a:ea typeface="ＭＳ Ｐゴシック" pitchFamily="-110" charset="-128"/>
                <a:cs typeface="ＭＳ Ｐゴシック" pitchFamily="-110" charset="-128"/>
              </a:rPr>
              <a:t>ETDs</a:t>
            </a:r>
            <a:r>
              <a:rPr lang="en-US" b="0" baseline="0" dirty="0" smtClean="0">
                <a:latin typeface="Times New Roman" pitchFamily="-110" charset="0"/>
                <a:ea typeface="ＭＳ Ｐゴシック" pitchFamily="-110" charset="-128"/>
                <a:cs typeface="ＭＳ Ｐゴシック" pitchFamily="-110" charset="-128"/>
              </a:rPr>
              <a:t>, one that we strongly believe in. We’re so glad to have you with us this morning, especially because we know that you may be nervous about </a:t>
            </a:r>
            <a:r>
              <a:rPr lang="en-US" b="0" baseline="0" dirty="0" err="1" smtClean="0">
                <a:latin typeface="Times New Roman" pitchFamily="-110" charset="0"/>
                <a:ea typeface="ＭＳ Ｐゴシック" pitchFamily="-110" charset="-128"/>
                <a:cs typeface="ＭＳ Ｐゴシック" pitchFamily="-110" charset="-128"/>
              </a:rPr>
              <a:t>ETDs</a:t>
            </a:r>
            <a:r>
              <a:rPr lang="en-US" b="0" baseline="0" dirty="0" smtClean="0">
                <a:latin typeface="Times New Roman" pitchFamily="-110" charset="0"/>
                <a:ea typeface="ＭＳ Ｐゴシック" pitchFamily="-110" charset="-128"/>
                <a:cs typeface="ＭＳ Ｐゴシック" pitchFamily="-110" charset="-128"/>
              </a:rPr>
              <a:t> because you probably don’t actually have a preservation strategy or plan for really long term access. Sit back and relax and listen, absorb, and react the information we’re going to share with you today about the </a:t>
            </a:r>
            <a:r>
              <a:rPr lang="en-US" b="0" baseline="0" dirty="0" err="1" smtClean="0">
                <a:latin typeface="Times New Roman" pitchFamily="-110" charset="0"/>
                <a:ea typeface="ＭＳ Ｐゴシック" pitchFamily="-110" charset="-128"/>
                <a:cs typeface="ＭＳ Ｐゴシック" pitchFamily="-110" charset="-128"/>
              </a:rPr>
              <a:t>NDLTD’s</a:t>
            </a:r>
            <a:r>
              <a:rPr lang="en-US" b="0" baseline="0" dirty="0" smtClean="0">
                <a:latin typeface="Times New Roman" pitchFamily="-110" charset="0"/>
                <a:ea typeface="ＭＳ Ｐゴシック" pitchFamily="-110" charset="-128"/>
                <a:cs typeface="ＭＳ Ｐゴシック" pitchFamily="-110" charset="-128"/>
              </a:rPr>
              <a:t> collaboration with the </a:t>
            </a:r>
            <a:r>
              <a:rPr lang="en-US" b="0" baseline="0" dirty="0" err="1" smtClean="0">
                <a:latin typeface="Times New Roman" pitchFamily="-110" charset="0"/>
                <a:ea typeface="ＭＳ Ｐゴシック" pitchFamily="-110" charset="-128"/>
                <a:cs typeface="ＭＳ Ｐゴシック" pitchFamily="-110" charset="-128"/>
              </a:rPr>
              <a:t>MetaArchive</a:t>
            </a:r>
            <a:r>
              <a:rPr lang="en-US" b="0" baseline="0" dirty="0" smtClean="0">
                <a:latin typeface="Times New Roman" pitchFamily="-110" charset="0"/>
                <a:ea typeface="ＭＳ Ｐゴシック" pitchFamily="-110" charset="-128"/>
                <a:cs typeface="ＭＳ Ｐゴシック" pitchFamily="-110" charset="-128"/>
              </a:rPr>
              <a:t> Cooperative will give you hope and confidence that real ETD preservation is not only doable, but it’s affordable. </a:t>
            </a:r>
          </a:p>
          <a:p>
            <a:pPr eaLnBrk="1" hangingPunct="1"/>
            <a:endParaRPr lang="en-US" b="1" baseline="0" dirty="0" smtClean="0">
              <a:latin typeface="Times New Roman" pitchFamily="-110" charset="0"/>
              <a:ea typeface="ＭＳ Ｐゴシック" pitchFamily="-110" charset="-128"/>
              <a:cs typeface="ＭＳ Ｐゴシック" pitchFamily="-110" charset="-128"/>
            </a:endParaRPr>
          </a:p>
        </p:txBody>
      </p:sp>
      <p:sp>
        <p:nvSpPr>
          <p:cNvPr id="17412" name="Footer Placeholder 3"/>
          <p:cNvSpPr>
            <a:spLocks noGrp="1"/>
          </p:cNvSpPr>
          <p:nvPr>
            <p:ph type="ftr" sz="quarter" idx="4"/>
          </p:nvPr>
        </p:nvSpPr>
        <p:spPr>
          <a:noFill/>
        </p:spPr>
        <p:txBody>
          <a:bodyPr/>
          <a:lstStyle/>
          <a:p>
            <a:r>
              <a:rPr lang="en-US" smtClean="0">
                <a:latin typeface="Times" pitchFamily="-110" charset="0"/>
              </a:rPr>
              <a:t>ETDWorkshopGMcSession1.ppt</a:t>
            </a:r>
          </a:p>
        </p:txBody>
      </p:sp>
      <p:sp>
        <p:nvSpPr>
          <p:cNvPr id="17413" name="Slide Number Placeholder 4"/>
          <p:cNvSpPr>
            <a:spLocks noGrp="1"/>
          </p:cNvSpPr>
          <p:nvPr>
            <p:ph type="sldNum" sz="quarter" idx="5"/>
          </p:nvPr>
        </p:nvSpPr>
        <p:spPr>
          <a:noFill/>
        </p:spPr>
        <p:txBody>
          <a:bodyPr/>
          <a:lstStyle/>
          <a:p>
            <a:fld id="{6BDA6E86-A8B6-824B-A554-4842C8D4EED0}" type="slidenum">
              <a:rPr lang="en-US" smtClean="0">
                <a:latin typeface="Times" pitchFamily="-110" charset="0"/>
              </a:rPr>
              <a:pPr/>
              <a:t>1</a:t>
            </a:fld>
            <a:endParaRPr lang="en-US" smtClean="0">
              <a:latin typeface="Times"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30723" name="Rectangle 7"/>
          <p:cNvSpPr>
            <a:spLocks noGrp="1" noChangeArrowheads="1"/>
          </p:cNvSpPr>
          <p:nvPr>
            <p:ph type="sldNum" sz="quarter" idx="5"/>
          </p:nvPr>
        </p:nvSpPr>
        <p:spPr>
          <a:noFill/>
        </p:spPr>
        <p:txBody>
          <a:bodyPr/>
          <a:lstStyle/>
          <a:p>
            <a:fld id="{29E97EFE-A432-8A4F-921E-90A2CF1111B3}" type="slidenum">
              <a:rPr lang="en-US">
                <a:latin typeface="Times" pitchFamily="-110" charset="0"/>
              </a:rPr>
              <a:pPr/>
              <a:t>10</a:t>
            </a:fld>
            <a:endParaRPr lang="en-US">
              <a:latin typeface="Times" pitchFamily="-110" charset="0"/>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32771" name="Rectangle 7"/>
          <p:cNvSpPr>
            <a:spLocks noGrp="1" noChangeArrowheads="1"/>
          </p:cNvSpPr>
          <p:nvPr>
            <p:ph type="sldNum" sz="quarter" idx="5"/>
          </p:nvPr>
        </p:nvSpPr>
        <p:spPr>
          <a:noFill/>
        </p:spPr>
        <p:txBody>
          <a:bodyPr/>
          <a:lstStyle/>
          <a:p>
            <a:fld id="{3467CD8C-0424-124D-B567-E316DCEA8EA0}" type="slidenum">
              <a:rPr lang="en-US">
                <a:latin typeface="Times" pitchFamily="-110" charset="0"/>
              </a:rPr>
              <a:pPr/>
              <a:t>11</a:t>
            </a:fld>
            <a:endParaRPr lang="en-US">
              <a:latin typeface="Times" pitchFamily="-110" charset="0"/>
            </a:endParaRPr>
          </a:p>
        </p:txBody>
      </p:sp>
      <p:sp>
        <p:nvSpPr>
          <p:cNvPr id="32772" name="Rectangle 2"/>
          <p:cNvSpPr>
            <a:spLocks noGrp="1" noRot="1" noChangeAspect="1" noChangeArrowheads="1"/>
          </p:cNvSpPr>
          <p:nvPr>
            <p:ph type="sldImg"/>
          </p:nvPr>
        </p:nvSpPr>
        <p:spPr>
          <a:solidFill>
            <a:srgbClr val="FFFFFF"/>
          </a:solidFill>
          <a:ln/>
        </p:spPr>
      </p:sp>
      <p:sp>
        <p:nvSpPr>
          <p:cNvPr id="3277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400">
                <a:latin typeface="Times" pitchFamily="-110" charset="0"/>
                <a:ea typeface="ＭＳ Ｐゴシック" pitchFamily="-110" charset="-128"/>
                <a:cs typeface="ＭＳ Ｐゴシック" pitchFamily="-110" charset="-128"/>
              </a:rPr>
              <a:t>Over three-fourths of the survey responses came from universities that accept ETDs. Over one-third of those respondents also reported that their institutions accept just the electronic formats while just over half of them also maintain print copies. It was expected that institutions with active ETD initiatives would be keeping up with relevant issues through the NDLTD or ETD listservs so it is not surprising that more of those universities accept ETDs. However, a smaller percentage of those institutions accept only electronic versions.</a:t>
            </a:r>
            <a:endParaRPr lang="en-US">
              <a:latin typeface="Times" pitchFamily="-110" charset="0"/>
              <a:ea typeface="ＭＳ Ｐゴシック" pitchFamily="-110" charset="-128"/>
              <a:cs typeface="ＭＳ Ｐゴシック" pitchFamily="-110" charset="-128"/>
            </a:endParaRPr>
          </a:p>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34819" name="Rectangle 7"/>
          <p:cNvSpPr>
            <a:spLocks noGrp="1" noChangeArrowheads="1"/>
          </p:cNvSpPr>
          <p:nvPr>
            <p:ph type="sldNum" sz="quarter" idx="5"/>
          </p:nvPr>
        </p:nvSpPr>
        <p:spPr>
          <a:noFill/>
        </p:spPr>
        <p:txBody>
          <a:bodyPr/>
          <a:lstStyle/>
          <a:p>
            <a:fld id="{BE2C8CEC-9CAE-B944-BAB4-880DE8FF8C14}" type="slidenum">
              <a:rPr lang="en-US">
                <a:latin typeface="Times" pitchFamily="-110" charset="0"/>
              </a:rPr>
              <a:pPr/>
              <a:t>12</a:t>
            </a:fld>
            <a:endParaRPr lang="en-US">
              <a:latin typeface="Times" pitchFamily="-110" charset="0"/>
            </a:endParaRPr>
          </a:p>
        </p:txBody>
      </p:sp>
      <p:sp>
        <p:nvSpPr>
          <p:cNvPr id="34820" name="Rectangle 2"/>
          <p:cNvSpPr>
            <a:spLocks noGrp="1" noRot="1" noChangeAspect="1" noChangeArrowheads="1"/>
          </p:cNvSpPr>
          <p:nvPr>
            <p:ph type="sldImg"/>
          </p:nvPr>
        </p:nvSpPr>
        <p:spPr>
          <a:solidFill>
            <a:srgbClr val="FFFFFF"/>
          </a:solidFill>
          <a:ln/>
        </p:spPr>
      </p:sp>
      <p:sp>
        <p:nvSpPr>
          <p:cNvPr id="34821" name="Rectangle 3"/>
          <p:cNvSpPr>
            <a:spLocks noGrp="1" noChangeArrowheads="1"/>
          </p:cNvSpPr>
          <p:nvPr>
            <p:ph type="body" idx="1"/>
          </p:nvPr>
        </p:nvSpPr>
        <p:spPr>
          <a:xfrm>
            <a:off x="533400" y="4343400"/>
            <a:ext cx="5791200" cy="4114800"/>
          </a:xfrm>
          <a:solidFill>
            <a:srgbClr val="FFFFFF"/>
          </a:solidFill>
          <a:ln>
            <a:solidFill>
              <a:srgbClr val="000000"/>
            </a:solidFill>
          </a:ln>
        </p:spPr>
        <p:txBody>
          <a:bodyPr/>
          <a:lstStyle/>
          <a:p>
            <a:pPr eaLnBrk="1" hangingPunct="1"/>
            <a:r>
              <a:rPr lang="en-US" sz="1400" dirty="0">
                <a:latin typeface="Times" pitchFamily="-110" charset="0"/>
                <a:ea typeface="ＭＳ Ｐゴシック" pitchFamily="-110" charset="-128"/>
                <a:cs typeface="ＭＳ Ｐゴシック" pitchFamily="-110" charset="-128"/>
              </a:rPr>
              <a:t>The survey sought to determine the file formats that institutions accept with </a:t>
            </a:r>
            <a:r>
              <a:rPr lang="en-US" sz="1400" dirty="0" err="1">
                <a:latin typeface="Times" pitchFamily="-110" charset="0"/>
                <a:ea typeface="ＭＳ Ｐゴシック" pitchFamily="-110" charset="-128"/>
                <a:cs typeface="ＭＳ Ｐゴシック" pitchFamily="-110" charset="-128"/>
              </a:rPr>
              <a:t>ETDs</a:t>
            </a:r>
            <a:r>
              <a:rPr lang="en-US" sz="1400" dirty="0">
                <a:latin typeface="Times" pitchFamily="-110" charset="0"/>
                <a:ea typeface="ＭＳ Ｐゴシック" pitchFamily="-110" charset="-128"/>
                <a:cs typeface="ＭＳ Ｐゴシック" pitchFamily="-110" charset="-128"/>
              </a:rPr>
              <a:t> because this is an important element of preservation planning and of future format migration considerations. The MetaArchive is format agnostic, ingesting all file formats into its DDPN. The range of file formats that comprise </a:t>
            </a:r>
            <a:r>
              <a:rPr lang="en-US" sz="1400" dirty="0" err="1">
                <a:latin typeface="Times" pitchFamily="-110" charset="0"/>
                <a:ea typeface="ＭＳ Ｐゴシック" pitchFamily="-110" charset="-128"/>
                <a:cs typeface="ＭＳ Ｐゴシック" pitchFamily="-110" charset="-128"/>
              </a:rPr>
              <a:t>ETDs</a:t>
            </a:r>
            <a:r>
              <a:rPr lang="en-US" sz="1400" dirty="0">
                <a:latin typeface="Times" pitchFamily="-110" charset="0"/>
                <a:ea typeface="ＭＳ Ｐゴシック" pitchFamily="-110" charset="-128"/>
                <a:cs typeface="ＭＳ Ｐゴシック" pitchFamily="-110" charset="-128"/>
              </a:rPr>
              <a:t> at the survey respondents’ universities, matches those the MetaArchive has already ingested and those that were corrupted and rebuilt during extensive network testing.</a:t>
            </a:r>
          </a:p>
          <a:p>
            <a:pPr eaLnBrk="1" hangingPunct="1"/>
            <a:endParaRPr lang="en-US" sz="1400" dirty="0">
              <a:latin typeface="Times" pitchFamily="-110" charset="0"/>
              <a:ea typeface="ＭＳ Ｐゴシック" pitchFamily="-110" charset="-128"/>
              <a:cs typeface="ＭＳ Ｐゴシック" pitchFamily="-110" charset="-128"/>
            </a:endParaRPr>
          </a:p>
          <a:p>
            <a:pPr eaLnBrk="1" hangingPunct="1"/>
            <a:r>
              <a:rPr lang="en-US" sz="1400" dirty="0">
                <a:latin typeface="Times" pitchFamily="-110" charset="0"/>
                <a:ea typeface="ＭＳ Ｐゴシック" pitchFamily="-110" charset="-128"/>
                <a:cs typeface="ＭＳ Ｐゴシック" pitchFamily="-110" charset="-128"/>
              </a:rPr>
              <a:t>Such information as file formats along with other metadata is tracked through the MetaArchive Conspectus Database, which contains each institution’s detailed descriptions of the collections in the DDPN. The metadata is used for a variety of purposes such as administration of the network (management, harvesting, maintenance, and recovery), public understanding of the collections, and future activities such as format migration. </a:t>
            </a:r>
          </a:p>
          <a:p>
            <a:pPr lvl="1" eaLnBrk="1" hangingPunct="1"/>
            <a:r>
              <a:rPr lang="en-US" dirty="0">
                <a:latin typeface="Times New Roman" pitchFamily="-110" charset="0"/>
              </a:rPr>
              <a:t> </a:t>
            </a:r>
          </a:p>
          <a:p>
            <a:pPr eaLnBrk="1" hangingPunct="1"/>
            <a:endParaRPr lang="en-US" dirty="0">
              <a:latin typeface="Times" pitchFamily="-110" charset="0"/>
              <a:ea typeface="ＭＳ Ｐゴシック" pitchFamily="-110" charset="-128"/>
              <a:cs typeface="ＭＳ Ｐゴシック" pitchFamily="-110" charset="-128"/>
            </a:endParaRPr>
          </a:p>
          <a:p>
            <a:pPr eaLnBrk="1" hangingPunct="1"/>
            <a:endParaRPr lang="en-US" dirty="0">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36867" name="Rectangle 7"/>
          <p:cNvSpPr>
            <a:spLocks noGrp="1" noChangeArrowheads="1"/>
          </p:cNvSpPr>
          <p:nvPr>
            <p:ph type="sldNum" sz="quarter" idx="5"/>
          </p:nvPr>
        </p:nvSpPr>
        <p:spPr>
          <a:noFill/>
        </p:spPr>
        <p:txBody>
          <a:bodyPr/>
          <a:lstStyle/>
          <a:p>
            <a:fld id="{9DC3374A-DEB2-CE40-8A2F-B8B58A502360}" type="slidenum">
              <a:rPr lang="en-US">
                <a:latin typeface="Times" pitchFamily="-110" charset="0"/>
              </a:rPr>
              <a:pPr/>
              <a:t>13</a:t>
            </a:fld>
            <a:endParaRPr lang="en-US">
              <a:latin typeface="Times" pitchFamily="-110" charset="0"/>
            </a:endParaRPr>
          </a:p>
        </p:txBody>
      </p:sp>
      <p:sp>
        <p:nvSpPr>
          <p:cNvPr id="36868" name="Rectangle 2"/>
          <p:cNvSpPr>
            <a:spLocks noGrp="1" noRot="1" noChangeAspect="1" noChangeArrowheads="1"/>
          </p:cNvSpPr>
          <p:nvPr>
            <p:ph type="sldImg"/>
          </p:nvPr>
        </p:nvSpPr>
        <p:spPr>
          <a:solidFill>
            <a:srgbClr val="FFFFFF"/>
          </a:solidFill>
          <a:ln/>
        </p:spPr>
      </p:sp>
      <p:sp>
        <p:nvSpPr>
          <p:cNvPr id="3686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pitchFamily="-110" charset="0"/>
                <a:ea typeface="ＭＳ Ｐゴシック" pitchFamily="-110" charset="-128"/>
                <a:cs typeface="ＭＳ Ｐゴシック" pitchFamily="-110" charset="-128"/>
              </a:rPr>
              <a:t>As anticipated, ETDs are hosted by a variety of platforms and repositories.</a:t>
            </a:r>
          </a:p>
          <a:p>
            <a:pPr eaLnBrk="1" hangingPunct="1"/>
            <a:endParaRPr lang="en-US">
              <a:latin typeface="Times" pitchFamily="-110" charset="0"/>
              <a:ea typeface="ＭＳ Ｐゴシック" pitchFamily="-110" charset="-128"/>
              <a:cs typeface="ＭＳ Ｐゴシック" pitchFamily="-110" charset="-128"/>
            </a:endParaRPr>
          </a:p>
          <a:p>
            <a:pPr eaLnBrk="1" hangingPunct="1"/>
            <a:r>
              <a:rPr lang="en-US">
                <a:latin typeface="Times" pitchFamily="-110" charset="0"/>
                <a:ea typeface="ＭＳ Ｐゴシック" pitchFamily="-110" charset="-128"/>
                <a:cs typeface="ＭＳ Ｐゴシック" pitchFamily="-110" charset="-128"/>
              </a:rPr>
              <a:t>Others mentioned were CONTENTdm, DigitalCommons, DigiTool, and ProQuest.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38915" name="Rectangle 7"/>
          <p:cNvSpPr>
            <a:spLocks noGrp="1" noChangeArrowheads="1"/>
          </p:cNvSpPr>
          <p:nvPr>
            <p:ph type="sldNum" sz="quarter" idx="5"/>
          </p:nvPr>
        </p:nvSpPr>
        <p:spPr>
          <a:noFill/>
        </p:spPr>
        <p:txBody>
          <a:bodyPr/>
          <a:lstStyle/>
          <a:p>
            <a:fld id="{F879034B-ED93-7340-B573-5ADA673E6750}" type="slidenum">
              <a:rPr lang="en-US">
                <a:latin typeface="Times" pitchFamily="-110" charset="0"/>
              </a:rPr>
              <a:pPr/>
              <a:t>14</a:t>
            </a:fld>
            <a:endParaRPr lang="en-US">
              <a:latin typeface="Times" pitchFamily="-110" charset="0"/>
            </a:endParaRPr>
          </a:p>
        </p:txBody>
      </p:sp>
      <p:sp>
        <p:nvSpPr>
          <p:cNvPr id="38916" name="Rectangle 2"/>
          <p:cNvSpPr>
            <a:spLocks noGrp="1" noRot="1" noChangeAspect="1" noChangeArrowheads="1"/>
          </p:cNvSpPr>
          <p:nvPr>
            <p:ph type="sldImg"/>
          </p:nvPr>
        </p:nvSpPr>
        <p:spPr>
          <a:solidFill>
            <a:srgbClr val="FFFFFF"/>
          </a:solidFill>
          <a:ln/>
        </p:spPr>
      </p:sp>
      <p:sp>
        <p:nvSpPr>
          <p:cNvPr id="3891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400">
                <a:solidFill>
                  <a:srgbClr val="000000"/>
                </a:solidFill>
                <a:latin typeface="Times" pitchFamily="-110" charset="0"/>
                <a:ea typeface="ＭＳ Ｐゴシック" pitchFamily="-110" charset="-128"/>
                <a:cs typeface="ＭＳ Ｐゴシック" pitchFamily="-110" charset="-128"/>
              </a:rPr>
              <a:t>There is a little less variety in the way collections of ETDs are structured.</a:t>
            </a:r>
          </a:p>
          <a:p>
            <a:pPr eaLnBrk="1" hangingPunct="1"/>
            <a:endParaRPr lang="en-US" sz="1400">
              <a:solidFill>
                <a:srgbClr val="000000"/>
              </a:solidFill>
              <a:latin typeface="Times" pitchFamily="-110" charset="0"/>
              <a:ea typeface="ＭＳ Ｐゴシック" pitchFamily="-110" charset="-128"/>
              <a:cs typeface="ＭＳ Ｐゴシック" pitchFamily="-110" charset="-128"/>
            </a:endParaRPr>
          </a:p>
          <a:p>
            <a:pPr eaLnBrk="1" hangingPunct="1"/>
            <a:r>
              <a:rPr lang="en-US" sz="1400">
                <a:solidFill>
                  <a:srgbClr val="000000"/>
                </a:solidFill>
                <a:latin typeface="Times" pitchFamily="-110" charset="0"/>
                <a:ea typeface="ＭＳ Ｐゴシック" pitchFamily="-110" charset="-128"/>
                <a:cs typeface="ＭＳ Ｐゴシック" pitchFamily="-110" charset="-128"/>
              </a:rPr>
              <a:t>Most frequently ETDs were organized by subject-like categories according to departments, colleges, or disciplines, according to 25% of the responses. Tied for the second most common collection organization, 21% each, were everything-in-one-collection and collections based on the year the degree was granted. The three other categories chosen were accessibility (9%), degree (7%), and author (5%). (12% of the responses did not address the question.) </a:t>
            </a:r>
          </a:p>
          <a:p>
            <a:pPr eaLnBrk="1" hangingPunct="1"/>
            <a:endParaRPr lang="en-US" sz="1400">
              <a:solidFill>
                <a:srgbClr val="000000"/>
              </a:solidFill>
              <a:latin typeface="Times" pitchFamily="-110" charset="0"/>
              <a:ea typeface="ＭＳ Ｐゴシック" pitchFamily="-110" charset="-128"/>
              <a:cs typeface="ＭＳ Ｐゴシック" pitchFamily="-110" charset="-128"/>
            </a:endParaRPr>
          </a:p>
          <a:p>
            <a:pPr eaLnBrk="1" hangingPunct="1"/>
            <a:endParaRPr lang="en-US">
              <a:latin typeface="Times" pitchFamily="-110" charset="0"/>
              <a:ea typeface="ＭＳ Ｐゴシック" pitchFamily="-110" charset="-128"/>
              <a:cs typeface="ＭＳ Ｐゴシック" pitchFamily="-110" charset="-128"/>
            </a:endParaRPr>
          </a:p>
        </p:txBody>
      </p:sp>
      <p:sp>
        <p:nvSpPr>
          <p:cNvPr id="38918" name="Rectangle 4"/>
          <p:cNvSpPr>
            <a:spLocks noChangeArrowheads="1"/>
          </p:cNvSpPr>
          <p:nvPr/>
        </p:nvSpPr>
        <p:spPr bwMode="auto">
          <a:xfrm>
            <a:off x="5441950" y="2746375"/>
            <a:ext cx="184150" cy="457200"/>
          </a:xfrm>
          <a:prstGeom prst="rect">
            <a:avLst/>
          </a:prstGeom>
          <a:noFill/>
          <a:ln w="9525">
            <a:noFill/>
            <a:miter lim="800000"/>
            <a:headEnd/>
            <a:tailEnd/>
          </a:ln>
        </p:spPr>
        <p:txBody>
          <a:bodyPr wrap="none">
            <a:prstTxWarp prst="textNoShape">
              <a:avLst/>
            </a:prstTxWarp>
            <a:spAutoFit/>
          </a:bodyPr>
          <a:lstStyle/>
          <a:p>
            <a:endParaRPr lang="en-US">
              <a:solidFill>
                <a:srgbClr val="000000"/>
              </a:solidFill>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40963" name="Rectangle 7"/>
          <p:cNvSpPr>
            <a:spLocks noGrp="1" noChangeArrowheads="1"/>
          </p:cNvSpPr>
          <p:nvPr>
            <p:ph type="sldNum" sz="quarter" idx="5"/>
          </p:nvPr>
        </p:nvSpPr>
        <p:spPr>
          <a:noFill/>
        </p:spPr>
        <p:txBody>
          <a:bodyPr/>
          <a:lstStyle/>
          <a:p>
            <a:fld id="{81F76A1E-4811-D84E-8981-378570215B5C}" type="slidenum">
              <a:rPr lang="en-US">
                <a:latin typeface="Times" pitchFamily="-110" charset="0"/>
              </a:rPr>
              <a:pPr/>
              <a:t>15</a:t>
            </a:fld>
            <a:endParaRPr lang="en-US">
              <a:latin typeface="Times" pitchFamily="-110" charset="0"/>
            </a:endParaRPr>
          </a:p>
        </p:txBody>
      </p:sp>
      <p:sp>
        <p:nvSpPr>
          <p:cNvPr id="40964" name="Rectangle 2"/>
          <p:cNvSpPr>
            <a:spLocks noGrp="1" noRot="1" noChangeAspect="1" noChangeArrowheads="1"/>
          </p:cNvSpPr>
          <p:nvPr>
            <p:ph type="sldImg"/>
          </p:nvPr>
        </p:nvSpPr>
        <p:spPr>
          <a:solidFill>
            <a:srgbClr val="FFFFFF"/>
          </a:solidFill>
          <a:ln/>
        </p:spPr>
      </p:sp>
      <p:sp>
        <p:nvSpPr>
          <p:cNvPr id="40965" name="Rectangle 3"/>
          <p:cNvSpPr>
            <a:spLocks noGrp="1" noChangeArrowheads="1"/>
          </p:cNvSpPr>
          <p:nvPr>
            <p:ph type="body" idx="1"/>
          </p:nvPr>
        </p:nvSpPr>
        <p:spPr>
          <a:xfrm>
            <a:off x="533400" y="4343400"/>
            <a:ext cx="5867400" cy="4114800"/>
          </a:xfrm>
          <a:solidFill>
            <a:srgbClr val="FFFFFF"/>
          </a:solidFill>
          <a:ln>
            <a:solidFill>
              <a:srgbClr val="000000"/>
            </a:solidFill>
          </a:ln>
        </p:spPr>
        <p:txBody>
          <a:bodyPr/>
          <a:lstStyle/>
          <a:p>
            <a:pPr eaLnBrk="1" hangingPunct="1"/>
            <a:r>
              <a:rPr lang="en-US" b="1" dirty="0">
                <a:latin typeface="Times" pitchFamily="-110" charset="0"/>
                <a:ea typeface="ＭＳ Ｐゴシック" pitchFamily="-110" charset="-128"/>
                <a:cs typeface="ＭＳ Ｐゴシック" pitchFamily="-110" charset="-128"/>
              </a:rPr>
              <a:t>Conclusion	</a:t>
            </a:r>
            <a:r>
              <a:rPr lang="en-US" dirty="0">
                <a:latin typeface="Times" pitchFamily="-110" charset="0"/>
                <a:ea typeface="ＭＳ Ｐゴシック" pitchFamily="-110" charset="-128"/>
                <a:cs typeface="ＭＳ Ｐゴシック" pitchFamily="-110" charset="-128"/>
              </a:rPr>
              <a:t>The survey responses indicated that ETD collections exist at 80% of their universities. However, a shocking 74% of those universities lack formal preservation plans for their ETD collections. This chasm demonstrates the dire need for a preservation strategy such as that offered by the MetaArchive Cooperative. Any preservation strategy will have to accommodate a broad range of file formats, repository systems, and </a:t>
            </a:r>
            <a:r>
              <a:rPr lang="en-US" dirty="0" err="1">
                <a:latin typeface="Times" pitchFamily="-110" charset="0"/>
                <a:ea typeface="ＭＳ Ｐゴシック" pitchFamily="-110" charset="-128"/>
                <a:cs typeface="ＭＳ Ｐゴシック" pitchFamily="-110" charset="-128"/>
              </a:rPr>
              <a:t>ETDs</a:t>
            </a:r>
            <a:r>
              <a:rPr lang="en-US" dirty="0">
                <a:latin typeface="Times" pitchFamily="-110" charset="0"/>
                <a:ea typeface="ＭＳ Ｐゴシック" pitchFamily="-110" charset="-128"/>
                <a:cs typeface="ＭＳ Ｐゴシック" pitchFamily="-110" charset="-128"/>
              </a:rPr>
              <a:t> in varied organizational structures. </a:t>
            </a:r>
          </a:p>
          <a:p>
            <a:pPr eaLnBrk="1" hangingPunct="1"/>
            <a:r>
              <a:rPr lang="en-US" dirty="0">
                <a:latin typeface="Times" pitchFamily="-110" charset="0"/>
                <a:ea typeface="ＭＳ Ｐゴシック" pitchFamily="-110" charset="-128"/>
                <a:cs typeface="ＭＳ Ｐゴシック" pitchFamily="-110" charset="-128"/>
              </a:rPr>
              <a:t>	An ETD-specific LOCKSS-based collaborative DDPN sponsored by the NDLTD is of interest to the majority of survey respondents. And a distributed digital preservation network may be a particularly good fit for an international organization such as the NDTLD as well as the fact that two-thirds of the responding universities already have experience with LOCKSS. </a:t>
            </a:r>
          </a:p>
          <a:p>
            <a:pPr eaLnBrk="1" hangingPunct="1"/>
            <a:r>
              <a:rPr lang="en-US" dirty="0">
                <a:latin typeface="Times" pitchFamily="-110" charset="0"/>
                <a:ea typeface="ＭＳ Ｐゴシック" pitchFamily="-110" charset="-128"/>
                <a:cs typeface="ＭＳ Ｐゴシック" pitchFamily="-110" charset="-128"/>
              </a:rPr>
              <a:t>	Not only did this survey demonstrate the need for and interest in a formal preservation strategy for </a:t>
            </a:r>
            <a:r>
              <a:rPr lang="en-US" dirty="0" err="1">
                <a:latin typeface="Times" pitchFamily="-110" charset="0"/>
                <a:ea typeface="ＭＳ Ｐゴシック" pitchFamily="-110" charset="-128"/>
                <a:cs typeface="ＭＳ Ｐゴシック" pitchFamily="-110" charset="-128"/>
              </a:rPr>
              <a:t>ETDs</a:t>
            </a:r>
            <a:r>
              <a:rPr lang="en-US" dirty="0">
                <a:latin typeface="Times" pitchFamily="-110" charset="0"/>
                <a:ea typeface="ＭＳ Ｐゴシック" pitchFamily="-110" charset="-128"/>
                <a:cs typeface="ＭＳ Ｐゴシック" pitchFamily="-110" charset="-128"/>
              </a:rPr>
              <a:t>, the majority of survey respondents also want to participate in the preservation activities, not just off-load their </a:t>
            </a:r>
            <a:r>
              <a:rPr lang="en-US" dirty="0" err="1">
                <a:latin typeface="Times" pitchFamily="-110" charset="0"/>
                <a:ea typeface="ＭＳ Ｐゴシック" pitchFamily="-110" charset="-128"/>
                <a:cs typeface="ＭＳ Ｐゴシック" pitchFamily="-110" charset="-128"/>
              </a:rPr>
              <a:t>ETDs</a:t>
            </a:r>
            <a:r>
              <a:rPr lang="en-US" dirty="0">
                <a:latin typeface="Times" pitchFamily="-110" charset="0"/>
                <a:ea typeface="ＭＳ Ｐゴシック" pitchFamily="-110" charset="-128"/>
                <a:cs typeface="ＭＳ Ｐゴシック" pitchFamily="-110" charset="-128"/>
              </a:rPr>
              <a:t> into a secure archive maintained by others. If this interest in preservation network participation becomes linked with the respondents’ interests in an open or dim archive, it will cause the MetaArchive to reexamine one of its founding principles—the separation of access from preservation in its distributed digital archive. But the NDTLD is now in a position offer guidelines for long-term preservation of </a:t>
            </a:r>
            <a:r>
              <a:rPr lang="en-US" dirty="0" err="1">
                <a:latin typeface="Times" pitchFamily="-110" charset="0"/>
                <a:ea typeface="ＭＳ Ｐゴシック" pitchFamily="-110" charset="-128"/>
                <a:cs typeface="ＭＳ Ｐゴシック" pitchFamily="-110" charset="-128"/>
              </a:rPr>
              <a:t>ETDs</a:t>
            </a:r>
            <a:r>
              <a:rPr lang="en-US" dirty="0">
                <a:latin typeface="Times" pitchFamily="-110" charset="0"/>
                <a:ea typeface="ＭＳ Ｐゴシック" pitchFamily="-110" charset="-128"/>
                <a:cs typeface="ＭＳ Ｐゴシック" pitchFamily="-110" charset="-128"/>
              </a:rPr>
              <a:t>. </a:t>
            </a:r>
          </a:p>
          <a:p>
            <a:pPr eaLnBrk="1" hangingPunct="1"/>
            <a:endParaRPr lang="en-US" dirty="0">
              <a:latin typeface="Times" pitchFamily="-110" charset="0"/>
              <a:ea typeface="ＭＳ Ｐゴシック" pitchFamily="-110" charset="-128"/>
              <a:cs typeface="ＭＳ Ｐゴシック" pitchFamily="-110" charset="-128"/>
            </a:endParaRPr>
          </a:p>
          <a:p>
            <a:pPr eaLnBrk="1" hangingPunct="1"/>
            <a:endParaRPr lang="en-US" dirty="0">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43011" name="Rectangle 7"/>
          <p:cNvSpPr>
            <a:spLocks noGrp="1" noChangeArrowheads="1"/>
          </p:cNvSpPr>
          <p:nvPr>
            <p:ph type="sldNum" sz="quarter" idx="5"/>
          </p:nvPr>
        </p:nvSpPr>
        <p:spPr>
          <a:noFill/>
        </p:spPr>
        <p:txBody>
          <a:bodyPr/>
          <a:lstStyle/>
          <a:p>
            <a:fld id="{74F6341A-E40E-AA42-8D69-CA1B0295C38E}" type="slidenum">
              <a:rPr lang="en-US">
                <a:latin typeface="Times" pitchFamily="-110" charset="0"/>
              </a:rPr>
              <a:pPr/>
              <a:t>16</a:t>
            </a:fld>
            <a:endParaRPr lang="en-US">
              <a:latin typeface="Times" pitchFamily="-110"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addition to the Workshop Agenda, you should have a copy of the NDLTD/</a:t>
            </a:r>
            <a:r>
              <a:rPr lang="en-US" baseline="0" dirty="0" err="1" smtClean="0"/>
              <a:t>MetaArchive</a:t>
            </a:r>
            <a:r>
              <a:rPr lang="en-US" baseline="0" dirty="0" smtClean="0"/>
              <a:t> Preservation Strategy. That, in addition to what you’re about to hear from Martin and Bill, will provide you lots of the information you need to put your </a:t>
            </a:r>
            <a:r>
              <a:rPr lang="en-US" baseline="0" dirty="0" err="1" smtClean="0"/>
              <a:t>ETDs</a:t>
            </a:r>
            <a:r>
              <a:rPr lang="en-US" baseline="0" dirty="0" smtClean="0"/>
              <a:t> on the secure path to being accessible in the long-term, including</a:t>
            </a:r>
            <a:endParaRPr lang="en-US" dirty="0"/>
          </a:p>
        </p:txBody>
      </p:sp>
      <p:sp>
        <p:nvSpPr>
          <p:cNvPr id="4" name="Slide Number Placeholder 3"/>
          <p:cNvSpPr>
            <a:spLocks noGrp="1"/>
          </p:cNvSpPr>
          <p:nvPr>
            <p:ph type="sldNum" sz="quarter" idx="10"/>
          </p:nvPr>
        </p:nvSpPr>
        <p:spPr/>
        <p:txBody>
          <a:bodyPr/>
          <a:lstStyle/>
          <a:p>
            <a:fld id="{D75FC03F-9B0C-344F-92CC-50BDE922AEC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45059" name="Rectangle 7"/>
          <p:cNvSpPr>
            <a:spLocks noGrp="1" noChangeArrowheads="1"/>
          </p:cNvSpPr>
          <p:nvPr>
            <p:ph type="sldNum" sz="quarter" idx="5"/>
          </p:nvPr>
        </p:nvSpPr>
        <p:spPr>
          <a:noFill/>
        </p:spPr>
        <p:txBody>
          <a:bodyPr/>
          <a:lstStyle/>
          <a:p>
            <a:fld id="{29E843EA-8382-3649-AFAF-72456EB3BE44}" type="slidenum">
              <a:rPr lang="en-US">
                <a:latin typeface="Times" pitchFamily="-110" charset="0"/>
              </a:rPr>
              <a:pPr/>
              <a:t>18</a:t>
            </a:fld>
            <a:endParaRPr lang="en-US">
              <a:latin typeface="Times" pitchFamily="-110"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r>
              <a:rPr lang="en-US" dirty="0" smtClean="0">
                <a:latin typeface="Times" pitchFamily="-110" charset="0"/>
                <a:ea typeface="ＭＳ Ｐゴシック" pitchFamily="-110" charset="-128"/>
                <a:cs typeface="ＭＳ Ｐゴシック" pitchFamily="-110" charset="-128"/>
              </a:rPr>
              <a:t>And much more information.</a:t>
            </a:r>
          </a:p>
          <a:p>
            <a:pPr eaLnBrk="1" hangingPunct="1"/>
            <a:endParaRPr lang="en-US" dirty="0" smtClean="0">
              <a:latin typeface="Times" pitchFamily="-110" charset="0"/>
              <a:ea typeface="ＭＳ Ｐゴシック" pitchFamily="-110" charset="-128"/>
              <a:cs typeface="ＭＳ Ｐゴシック" pitchFamily="-110" charset="-128"/>
            </a:endParaRPr>
          </a:p>
          <a:p>
            <a:pPr eaLnBrk="1" hangingPunct="1"/>
            <a:r>
              <a:rPr lang="en-US" dirty="0" smtClean="0">
                <a:latin typeface="Times" pitchFamily="-110" charset="0"/>
                <a:ea typeface="ＭＳ Ｐゴシック" pitchFamily="-110" charset="-128"/>
                <a:cs typeface="ＭＳ Ｐゴシック" pitchFamily="-110" charset="-128"/>
              </a:rPr>
              <a:t>Now let me turn this workshop over</a:t>
            </a:r>
            <a:r>
              <a:rPr lang="en-US" baseline="0" dirty="0" smtClean="0">
                <a:latin typeface="Times" pitchFamily="-110" charset="0"/>
                <a:ea typeface="ＭＳ Ｐゴシック" pitchFamily="-110" charset="-128"/>
                <a:cs typeface="ＭＳ Ｐゴシック" pitchFamily="-110" charset="-128"/>
              </a:rPr>
              <a:t> to Martin </a:t>
            </a:r>
            <a:r>
              <a:rPr lang="en-US" baseline="0" dirty="0" err="1" smtClean="0">
                <a:latin typeface="Times" pitchFamily="-110" charset="0"/>
                <a:ea typeface="ＭＳ Ｐゴシック" pitchFamily="-110" charset="-128"/>
                <a:cs typeface="ＭＳ Ｐゴシック" pitchFamily="-110" charset="-128"/>
              </a:rPr>
              <a:t>Halbert</a:t>
            </a:r>
            <a:r>
              <a:rPr lang="en-US" baseline="0" dirty="0" smtClean="0">
                <a:latin typeface="Times" pitchFamily="-110" charset="0"/>
                <a:ea typeface="ＭＳ Ｐゴシック" pitchFamily="-110" charset="-128"/>
                <a:cs typeface="ＭＳ Ｐゴシック" pitchFamily="-110" charset="-128"/>
              </a:rPr>
              <a:t> who will provide you with a fuller overview</a:t>
            </a:r>
          </a:p>
          <a:p>
            <a:pPr eaLnBrk="1" hangingPunct="1"/>
            <a:endParaRPr lang="en-US" baseline="0" dirty="0" smtClean="0">
              <a:latin typeface="Times" pitchFamily="-110" charset="0"/>
              <a:ea typeface="ＭＳ Ｐゴシック" pitchFamily="-110" charset="-128"/>
              <a:cs typeface="ＭＳ Ｐゴシック" pitchFamily="-110" charset="-128"/>
            </a:endParaRPr>
          </a:p>
          <a:p>
            <a:r>
              <a:rPr lang="en-US" sz="1200" b="1" kern="1200" dirty="0" smtClean="0">
                <a:solidFill>
                  <a:schemeClr val="tx1"/>
                </a:solidFill>
                <a:latin typeface="+mn-lt"/>
                <a:ea typeface="+mn-ea"/>
                <a:cs typeface="+mn-cs"/>
              </a:rPr>
              <a:t>09:00 – 09:45 </a:t>
            </a:r>
            <a:r>
              <a:rPr lang="en-US" sz="1200" b="1" kern="1200" dirty="0" err="1" smtClean="0">
                <a:solidFill>
                  <a:schemeClr val="tx1"/>
                </a:solidFill>
                <a:latin typeface="+mn-lt"/>
                <a:ea typeface="+mn-ea"/>
                <a:cs typeface="+mn-cs"/>
              </a:rPr>
              <a:t>MetaArchive</a:t>
            </a:r>
            <a:r>
              <a:rPr lang="en-US" sz="1200" b="1" kern="1200" dirty="0" smtClean="0">
                <a:solidFill>
                  <a:schemeClr val="tx1"/>
                </a:solidFill>
                <a:latin typeface="+mn-lt"/>
                <a:ea typeface="+mn-ea"/>
                <a:cs typeface="+mn-cs"/>
              </a:rPr>
              <a:t> and Distributed Preservation (Martin </a:t>
            </a:r>
            <a:r>
              <a:rPr lang="en-US" sz="1200" b="1" kern="1200" dirty="0" err="1" smtClean="0">
                <a:solidFill>
                  <a:schemeClr val="tx1"/>
                </a:solidFill>
                <a:latin typeface="+mn-lt"/>
                <a:ea typeface="+mn-ea"/>
                <a:cs typeface="+mn-cs"/>
              </a:rPr>
              <a:t>Halbert</a:t>
            </a:r>
            <a:r>
              <a:rPr lang="en-US" sz="1200" b="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Overview of distributed digital preservation, LOCKSS, and the </a:t>
            </a:r>
            <a:r>
              <a:rPr lang="en-US" sz="1200" kern="1200" dirty="0" err="1" smtClean="0">
                <a:solidFill>
                  <a:schemeClr val="tx1"/>
                </a:solidFill>
                <a:latin typeface="+mn-lt"/>
                <a:ea typeface="+mn-ea"/>
                <a:cs typeface="+mn-cs"/>
              </a:rPr>
              <a:t>MetaArchive</a:t>
            </a:r>
            <a:r>
              <a:rPr lang="en-US" sz="1200" kern="1200" dirty="0" smtClean="0">
                <a:solidFill>
                  <a:schemeClr val="tx1"/>
                </a:solidFill>
                <a:latin typeface="+mn-lt"/>
                <a:ea typeface="+mn-ea"/>
                <a:cs typeface="+mn-cs"/>
              </a:rPr>
              <a:t> Cooperative (and TRAC). What is distributed digital preservation? How does it work? What does it require (hardware, software, tech support, staff and skills needed)?</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09:45 – 10:15 NDLTD/</a:t>
            </a:r>
            <a:r>
              <a:rPr lang="en-US" sz="1200" b="1" kern="1200" dirty="0" err="1" smtClean="0">
                <a:solidFill>
                  <a:schemeClr val="tx1"/>
                </a:solidFill>
                <a:latin typeface="+mn-lt"/>
                <a:ea typeface="+mn-ea"/>
                <a:cs typeface="+mn-cs"/>
              </a:rPr>
              <a:t>MetaArchive</a:t>
            </a:r>
            <a:r>
              <a:rPr lang="en-US" sz="1200" b="1" kern="1200" dirty="0" smtClean="0">
                <a:solidFill>
                  <a:schemeClr val="tx1"/>
                </a:solidFill>
                <a:latin typeface="+mn-lt"/>
                <a:ea typeface="+mn-ea"/>
                <a:cs typeface="+mn-cs"/>
              </a:rPr>
              <a:t> ETD DDPN Archive (Martin </a:t>
            </a:r>
            <a:r>
              <a:rPr lang="en-US" sz="1200" b="1" kern="1200" dirty="0" err="1" smtClean="0">
                <a:solidFill>
                  <a:schemeClr val="tx1"/>
                </a:solidFill>
                <a:latin typeface="+mn-lt"/>
                <a:ea typeface="+mn-ea"/>
                <a:cs typeface="+mn-cs"/>
              </a:rPr>
              <a:t>Halbert</a:t>
            </a:r>
            <a:r>
              <a:rPr lang="en-US" sz="1200" b="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Gain an understanding of the NDLTD/</a:t>
            </a:r>
            <a:r>
              <a:rPr lang="en-US" sz="1200" kern="1200" dirty="0" err="1" smtClean="0">
                <a:solidFill>
                  <a:schemeClr val="tx1"/>
                </a:solidFill>
                <a:latin typeface="+mn-lt"/>
                <a:ea typeface="+mn-ea"/>
                <a:cs typeface="+mn-cs"/>
              </a:rPr>
              <a:t>MetaArchive</a:t>
            </a:r>
            <a:r>
              <a:rPr lang="en-US" sz="1200" kern="1200" dirty="0" smtClean="0">
                <a:solidFill>
                  <a:schemeClr val="tx1"/>
                </a:solidFill>
                <a:latin typeface="+mn-lt"/>
                <a:ea typeface="+mn-ea"/>
                <a:cs typeface="+mn-cs"/>
              </a:rPr>
              <a:t> Dark Archive, including how we use it to implement ETD preservation, the roles and responsibilities of member institutions, and the basics of harvesting and ingest into the Dark Archive.</a:t>
            </a:r>
          </a:p>
          <a:p>
            <a:pPr marL="228600" indent="-228600">
              <a:buFont typeface="Arial"/>
              <a:buNone/>
              <a:defRPr/>
            </a:pPr>
            <a:r>
              <a:rPr lang="en-US" dirty="0" smtClean="0"/>
              <a:t>.</a:t>
            </a:r>
          </a:p>
          <a:p>
            <a:pPr eaLnBrk="1" hangingPunct="1"/>
            <a:endParaRPr lang="en-US" baseline="0" dirty="0" smtClean="0">
              <a:latin typeface="Times" pitchFamily="-110" charset="0"/>
              <a:ea typeface="ＭＳ Ｐゴシック" pitchFamily="-110" charset="-128"/>
              <a:cs typeface="ＭＳ Ｐゴシック" pitchFamily="-110" charset="-128"/>
            </a:endParaRPr>
          </a:p>
          <a:p>
            <a:pPr eaLnBrk="1" hangingPunct="1"/>
            <a:endParaRPr lang="en-US" baseline="0" dirty="0" smtClean="0">
              <a:latin typeface="Times" pitchFamily="-110" charset="0"/>
              <a:ea typeface="ＭＳ Ｐゴシック" pitchFamily="-110" charset="-128"/>
              <a:cs typeface="ＭＳ Ｐゴシック" pitchFamily="-110" charset="-128"/>
            </a:endParaRPr>
          </a:p>
          <a:p>
            <a:pPr eaLnBrk="1" hangingPunct="1"/>
            <a:endParaRPr lang="en-US" dirty="0">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a:noFill/>
        </p:spPr>
        <p:txBody>
          <a:bodyPr/>
          <a:lstStyle/>
          <a:p>
            <a:r>
              <a:rPr lang="en-US" smtClean="0">
                <a:latin typeface="Times" pitchFamily="-110" charset="0"/>
              </a:rPr>
              <a:t>ETDWorkshopGMcSession4.ppt</a:t>
            </a:r>
          </a:p>
        </p:txBody>
      </p:sp>
      <p:sp>
        <p:nvSpPr>
          <p:cNvPr id="16387" name="Rectangle 7"/>
          <p:cNvSpPr>
            <a:spLocks noGrp="1" noChangeArrowheads="1"/>
          </p:cNvSpPr>
          <p:nvPr>
            <p:ph type="sldNum" sz="quarter" idx="5"/>
          </p:nvPr>
        </p:nvSpPr>
        <p:spPr>
          <a:noFill/>
        </p:spPr>
        <p:txBody>
          <a:bodyPr/>
          <a:lstStyle/>
          <a:p>
            <a:fld id="{48281738-009E-3E44-8AE4-6A7EA1893B3A}" type="slidenum">
              <a:rPr lang="en-US">
                <a:latin typeface="Times" pitchFamily="-110" charset="0"/>
              </a:rPr>
              <a:pPr/>
              <a:t>61</a:t>
            </a:fld>
            <a:endParaRPr lang="en-US">
              <a:latin typeface="Times" pitchFamily="-110" charset="0"/>
            </a:endParaRPr>
          </a:p>
        </p:txBody>
      </p:sp>
      <p:sp>
        <p:nvSpPr>
          <p:cNvPr id="16388" name="Rectangle 2"/>
          <p:cNvSpPr>
            <a:spLocks noGrp="1" noRot="1" noChangeAspect="1" noChangeArrowheads="1"/>
          </p:cNvSpPr>
          <p:nvPr>
            <p:ph type="sldImg"/>
          </p:nvPr>
        </p:nvSpPr>
        <p:spPr>
          <a:solidFill>
            <a:srgbClr val="FFFFFF"/>
          </a:solidFill>
          <a:ln/>
        </p:spPr>
      </p:sp>
      <p:sp>
        <p:nvSpPr>
          <p:cNvPr id="1638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sz="1400" b="1" dirty="0" smtClean="0">
                <a:latin typeface="Times New Roman" pitchFamily="-110" charset="0"/>
                <a:ea typeface="ＭＳ Ｐゴシック" pitchFamily="-110" charset="-128"/>
                <a:cs typeface="ＭＳ Ｐゴシック" pitchFamily="-110" charset="-128"/>
              </a:rPr>
              <a:t>This is really about organization and much of it has to do with virtual organizing or what we’ve come to call Data Wrangling.</a:t>
            </a:r>
          </a:p>
          <a:p>
            <a:pPr eaLnBrk="1" hangingPunct="1"/>
            <a:endParaRPr lang="en-US" sz="1400" b="1" dirty="0" smtClean="0">
              <a:latin typeface="Times New Roman" pitchFamily="-110" charset="0"/>
              <a:ea typeface="ＭＳ Ｐゴシック" pitchFamily="-110" charset="-128"/>
              <a:cs typeface="ＭＳ Ｐゴシック" pitchFamily="-110" charset="-128"/>
            </a:endParaRPr>
          </a:p>
          <a:p>
            <a:pPr eaLnBrk="1" hangingPunct="1"/>
            <a:r>
              <a:rPr lang="en-US" sz="1400" b="1" dirty="0" smtClean="0">
                <a:latin typeface="Times New Roman" pitchFamily="-110" charset="0"/>
                <a:ea typeface="ＭＳ Ｐゴシック" pitchFamily="-110" charset="-128"/>
                <a:cs typeface="ＭＳ Ｐゴシック" pitchFamily="-110" charset="-128"/>
              </a:rPr>
              <a:t>I’ll be covering information</a:t>
            </a:r>
            <a:r>
              <a:rPr lang="en-US" sz="1400" b="1" baseline="0" dirty="0" smtClean="0">
                <a:latin typeface="Times New Roman" pitchFamily="-110" charset="0"/>
                <a:ea typeface="ＭＳ Ｐゴシック" pitchFamily="-110" charset="-128"/>
                <a:cs typeface="ＭＳ Ｐゴシック" pitchFamily="-110" charset="-128"/>
              </a:rPr>
              <a:t> related to </a:t>
            </a:r>
            <a:r>
              <a:rPr lang="en-US" sz="1400" b="1" dirty="0" smtClean="0">
                <a:latin typeface="Times New Roman" pitchFamily="-110" charset="0"/>
                <a:ea typeface="ＭＳ Ｐゴシック" pitchFamily="-110" charset="-128"/>
                <a:cs typeface="ＭＳ Ｐゴシック" pitchFamily="-110" charset="-128"/>
              </a:rPr>
              <a:t>Appendices A and B in the </a:t>
            </a:r>
            <a:r>
              <a:rPr lang="en-US" sz="1400" dirty="0" smtClean="0">
                <a:latin typeface="Times" pitchFamily="-110" charset="0"/>
                <a:ea typeface="ＭＳ Ｐゴシック" pitchFamily="-110" charset="-128"/>
                <a:cs typeface="ＭＳ Ｐゴシック" pitchFamily="-110" charset="-128"/>
              </a:rPr>
              <a:t>NDLTD/</a:t>
            </a:r>
            <a:r>
              <a:rPr lang="en-US" sz="1400" dirty="0" err="1" smtClean="0">
                <a:latin typeface="Times" pitchFamily="-110" charset="0"/>
                <a:ea typeface="ＭＳ Ｐゴシック" pitchFamily="-110" charset="-128"/>
                <a:cs typeface="ＭＳ Ｐゴシック" pitchFamily="-110" charset="-128"/>
              </a:rPr>
              <a:t>MetaArchive</a:t>
            </a:r>
            <a:r>
              <a:rPr lang="en-US" sz="1400" dirty="0" smtClean="0">
                <a:latin typeface="Times" pitchFamily="-110" charset="0"/>
                <a:ea typeface="ＭＳ Ｐゴシック" pitchFamily="-110" charset="-128"/>
                <a:cs typeface="ＭＳ Ｐゴシック" pitchFamily="-110" charset="-128"/>
              </a:rPr>
              <a:t> Preservation Strategy.</a:t>
            </a:r>
          </a:p>
          <a:p>
            <a:pPr eaLnBrk="1" hangingPunct="1"/>
            <a:endParaRPr lang="en-US" sz="1400" b="1" dirty="0" smtClean="0">
              <a:latin typeface="Times New Roman" pitchFamily="-110" charset="0"/>
              <a:ea typeface="ＭＳ Ｐゴシック" pitchFamily="-110" charset="-128"/>
              <a:cs typeface="ＭＳ Ｐゴシック" pitchFamily="-110" charset="-128"/>
            </a:endParaRPr>
          </a:p>
          <a:p>
            <a:pPr eaLnBrk="1" hangingPunct="1"/>
            <a:endParaRPr lang="en-US" sz="1400" b="1" dirty="0" smtClean="0">
              <a:latin typeface="Times New Roman" pitchFamily="-110" charset="0"/>
              <a:ea typeface="ＭＳ Ｐゴシック" pitchFamily="-110" charset="-128"/>
              <a:cs typeface="ＭＳ Ｐゴシック" pitchFamily="-110" charset="-128"/>
            </a:endParaRPr>
          </a:p>
          <a:p>
            <a:pPr eaLnBrk="1" hangingPunct="1"/>
            <a:r>
              <a:rPr lang="en-US" sz="1400" b="1" dirty="0" smtClean="0">
                <a:latin typeface="Times New Roman" pitchFamily="-110" charset="0"/>
                <a:ea typeface="ＭＳ Ｐゴシック" pitchFamily="-110" charset="-128"/>
                <a:cs typeface="ＭＳ Ｐゴシック" pitchFamily="-110" charset="-128"/>
              </a:rPr>
              <a:t>This part of the workshop will provide details about good collection organization not only because it’s</a:t>
            </a:r>
            <a:r>
              <a:rPr lang="en-US" sz="1400" b="1" baseline="0" dirty="0" smtClean="0">
                <a:latin typeface="Times New Roman" pitchFamily="-110" charset="0"/>
                <a:ea typeface="ＭＳ Ｐゴシック" pitchFamily="-110" charset="-128"/>
                <a:cs typeface="ＭＳ Ｐゴシック" pitchFamily="-110" charset="-128"/>
              </a:rPr>
              <a:t> the practical thing to do, but </a:t>
            </a:r>
            <a:r>
              <a:rPr lang="en-US" sz="1400" b="1" dirty="0" smtClean="0">
                <a:latin typeface="Times New Roman" pitchFamily="-110" charset="0"/>
                <a:ea typeface="ＭＳ Ｐゴシック" pitchFamily="-110" charset="-128"/>
                <a:cs typeface="ＭＳ Ｐゴシック" pitchFamily="-110" charset="-128"/>
              </a:rPr>
              <a:t>because it will help you prepare a collection for harvesting and ingest into the preservation archive. We’ll also look at the creation of collection-level metadata using the </a:t>
            </a:r>
            <a:r>
              <a:rPr lang="en-US" sz="1400" b="1" dirty="0" err="1" smtClean="0">
                <a:latin typeface="Times New Roman" pitchFamily="-110" charset="0"/>
                <a:ea typeface="ＭＳ Ｐゴシック" pitchFamily="-110" charset="-128"/>
                <a:cs typeface="ＭＳ Ｐゴシック" pitchFamily="-110" charset="-128"/>
              </a:rPr>
              <a:t>MetaArchive’s</a:t>
            </a:r>
            <a:r>
              <a:rPr lang="en-US" sz="1400" b="1" dirty="0" smtClean="0">
                <a:latin typeface="Times New Roman" pitchFamily="-110" charset="0"/>
                <a:ea typeface="ＭＳ Ｐゴシック" pitchFamily="-110" charset="-128"/>
                <a:cs typeface="ＭＳ Ｐゴシック" pitchFamily="-110" charset="-128"/>
              </a:rPr>
              <a:t> conspectus tool and we’ll touch on intellectual property issues.</a:t>
            </a:r>
            <a:endParaRPr lang="en-US" b="1" dirty="0" smtClean="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latin typeface="Times New Roman" pitchFamily="-110" charset="0"/>
                <a:ea typeface="ＭＳ Ｐゴシック" pitchFamily="-110" charset="-128"/>
                <a:cs typeface="ＭＳ Ｐゴシック" pitchFamily="-110" charset="-128"/>
              </a:rPr>
              <a:t>Your instructors are: Gail Mc…..  Martin </a:t>
            </a:r>
            <a:r>
              <a:rPr lang="en-US" b="1" dirty="0" err="1" smtClean="0">
                <a:latin typeface="Times New Roman" pitchFamily="-110" charset="0"/>
                <a:ea typeface="ＭＳ Ｐゴシック" pitchFamily="-110" charset="-128"/>
                <a:cs typeface="ＭＳ Ｐゴシック" pitchFamily="-110" charset="-128"/>
              </a:rPr>
              <a:t>Halbert</a:t>
            </a:r>
            <a:r>
              <a:rPr lang="en-US" dirty="0" smtClean="0">
                <a:latin typeface="Times New Roman" pitchFamily="-110" charset="0"/>
                <a:ea typeface="ＭＳ Ｐゴシック" pitchFamily="-110" charset="-128"/>
                <a:cs typeface="ＭＳ Ｐゴシック" pitchFamily="-110" charset="-128"/>
              </a:rPr>
              <a:t>, the new Dean of the University</a:t>
            </a:r>
            <a:r>
              <a:rPr lang="en-US" baseline="0" dirty="0" smtClean="0">
                <a:latin typeface="Times New Roman" pitchFamily="-110" charset="0"/>
                <a:ea typeface="ＭＳ Ｐゴシック" pitchFamily="-110" charset="-128"/>
                <a:cs typeface="ＭＳ Ｐゴシック" pitchFamily="-110" charset="-128"/>
              </a:rPr>
              <a:t> of North Texas Libraries since Oct. 1, 2009. Prior to that and throughout the first several years of our work in digital preservation, he was </a:t>
            </a:r>
            <a:r>
              <a:rPr lang="en-US" dirty="0" smtClean="0">
                <a:latin typeface="Times New Roman" pitchFamily="-110" charset="0"/>
                <a:ea typeface="ＭＳ Ｐゴシック" pitchFamily="-110" charset="-128"/>
                <a:cs typeface="ＭＳ Ｐゴシック" pitchFamily="-110" charset="-128"/>
              </a:rPr>
              <a:t>Director of Digital Programs and Systems at the Emory University Libraries since 1997. He’s been active in National Science Digital Library activities, Digital Library Federation and …The </a:t>
            </a:r>
            <a:r>
              <a:rPr lang="en-US" dirty="0" err="1" smtClean="0">
                <a:latin typeface="Times New Roman" pitchFamily="-110" charset="0"/>
                <a:ea typeface="ＭＳ Ｐゴシック" pitchFamily="-110" charset="-128"/>
                <a:cs typeface="ＭＳ Ｐゴシック" pitchFamily="-110" charset="-128"/>
              </a:rPr>
              <a:t>LoC</a:t>
            </a:r>
            <a:r>
              <a:rPr lang="en-US" dirty="0" smtClean="0">
                <a:latin typeface="Times New Roman" pitchFamily="-110" charset="0"/>
                <a:ea typeface="ＭＳ Ｐゴシック" pitchFamily="-110" charset="-128"/>
                <a:cs typeface="ＭＳ Ｐゴシック" pitchFamily="-110" charset="-128"/>
              </a:rPr>
              <a:t> calls Martin a noted digital preservation pioneer and I’ve been honored to work with him. He’s going to give you an overview of concepts and activities which comprise our distributed digital preservation network, including its infrastructure. He’ll also tell you about the various rolls that members of the MC play.</a:t>
            </a:r>
          </a:p>
          <a:p>
            <a:pPr eaLnBrk="1" hangingPunct="1"/>
            <a:r>
              <a:rPr lang="en-US" b="1" dirty="0" smtClean="0">
                <a:latin typeface="Times New Roman" pitchFamily="-110" charset="0"/>
                <a:ea typeface="ＭＳ Ｐゴシック" pitchFamily="-110" charset="-128"/>
                <a:cs typeface="ＭＳ Ｐゴシック" pitchFamily="-110" charset="-128"/>
              </a:rPr>
              <a:t>Bill Donovan</a:t>
            </a:r>
            <a:r>
              <a:rPr lang="en-US" dirty="0" smtClean="0">
                <a:latin typeface="Times New Roman" pitchFamily="-110" charset="0"/>
                <a:ea typeface="ＭＳ Ｐゴシック" pitchFamily="-110" charset="-128"/>
                <a:cs typeface="ＭＳ Ｐゴシック" pitchFamily="-110" charset="-128"/>
              </a:rPr>
              <a:t>, is the ETD administrator and Digital Imaging Librarian at </a:t>
            </a:r>
            <a:r>
              <a:rPr lang="en-US" b="1" dirty="0" smtClean="0">
                <a:latin typeface="Times New Roman" pitchFamily="-110" charset="0"/>
                <a:ea typeface="ＭＳ Ｐゴシック" pitchFamily="-110" charset="-128"/>
                <a:cs typeface="ＭＳ Ｐゴシック" pitchFamily="-110" charset="-128"/>
              </a:rPr>
              <a:t>Boston College, which is </a:t>
            </a:r>
            <a:r>
              <a:rPr lang="en-US" dirty="0" smtClean="0">
                <a:latin typeface="Times New Roman" pitchFamily="-110" charset="0"/>
                <a:ea typeface="ＭＳ Ｐゴシック" pitchFamily="-110" charset="-128"/>
                <a:cs typeface="ＭＳ Ｐゴシック" pitchFamily="-110" charset="-128"/>
              </a:rPr>
              <a:t>one of our newer </a:t>
            </a:r>
            <a:r>
              <a:rPr lang="en-US" dirty="0" err="1" smtClean="0">
                <a:latin typeface="Times New Roman" pitchFamily="-110" charset="0"/>
                <a:ea typeface="ＭＳ Ｐゴシック" pitchFamily="-110" charset="-128"/>
                <a:cs typeface="ＭＳ Ｐゴシック" pitchFamily="-110" charset="-128"/>
              </a:rPr>
              <a:t>MetaArchive</a:t>
            </a:r>
            <a:r>
              <a:rPr lang="en-US" dirty="0" smtClean="0">
                <a:latin typeface="Times New Roman" pitchFamily="-110" charset="0"/>
                <a:ea typeface="ＭＳ Ｐゴシック" pitchFamily="-110" charset="-128"/>
                <a:cs typeface="ＭＳ Ｐゴシック" pitchFamily="-110" charset="-128"/>
              </a:rPr>
              <a:t> Cooperative members. He’s been involved with BC’s migration from paper to scanned to born-digital </a:t>
            </a:r>
            <a:r>
              <a:rPr lang="en-US" dirty="0" err="1" smtClean="0">
                <a:latin typeface="Times New Roman" pitchFamily="-110" charset="0"/>
                <a:ea typeface="ＭＳ Ｐゴシック" pitchFamily="-110" charset="-128"/>
                <a:cs typeface="ＭＳ Ｐゴシック" pitchFamily="-110" charset="-128"/>
              </a:rPr>
              <a:t>ETDs</a:t>
            </a:r>
            <a:r>
              <a:rPr lang="en-US" dirty="0" smtClean="0">
                <a:latin typeface="Times New Roman" pitchFamily="-110" charset="0"/>
                <a:ea typeface="ＭＳ Ｐゴシック" pitchFamily="-110" charset="-128"/>
                <a:cs typeface="ＭＳ Ｐゴシック" pitchFamily="-110" charset="-128"/>
              </a:rPr>
              <a:t> and he’s going to share with you what its like to join forces with established members of the </a:t>
            </a:r>
            <a:r>
              <a:rPr lang="en-US" dirty="0" err="1" smtClean="0">
                <a:latin typeface="Times New Roman" pitchFamily="-110" charset="0"/>
                <a:ea typeface="ＭＳ Ｐゴシック" pitchFamily="-110" charset="-128"/>
                <a:cs typeface="ＭＳ Ｐゴシック" pitchFamily="-110" charset="-128"/>
              </a:rPr>
              <a:t>MetaArchive</a:t>
            </a:r>
            <a:r>
              <a:rPr lang="en-US" dirty="0" smtClean="0">
                <a:latin typeface="Times New Roman" pitchFamily="-110" charset="0"/>
                <a:ea typeface="ＭＳ Ｐゴシック" pitchFamily="-110" charset="-128"/>
                <a:cs typeface="ＭＳ Ｐゴシック" pitchFamily="-110" charset="-128"/>
              </a:rPr>
              <a:t> like VT and Emory.</a:t>
            </a:r>
          </a:p>
          <a:p>
            <a:pPr eaLnBrk="1" hangingPunct="1"/>
            <a:endParaRPr lang="en-US" b="1" dirty="0" smtClean="0">
              <a:latin typeface="Times New Roman" pitchFamily="-110" charset="0"/>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fld id="{D75FC03F-9B0C-344F-92CC-50BDE922AEC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a:noFill/>
        </p:spPr>
        <p:txBody>
          <a:bodyPr/>
          <a:lstStyle/>
          <a:p>
            <a:r>
              <a:rPr lang="en-US" smtClean="0">
                <a:latin typeface="Times" pitchFamily="-110" charset="0"/>
              </a:rPr>
              <a:t>ETDWorkshopGMcSession4.ppt</a:t>
            </a:r>
          </a:p>
        </p:txBody>
      </p:sp>
      <p:sp>
        <p:nvSpPr>
          <p:cNvPr id="18435" name="Rectangle 7"/>
          <p:cNvSpPr>
            <a:spLocks noGrp="1" noChangeArrowheads="1"/>
          </p:cNvSpPr>
          <p:nvPr>
            <p:ph type="sldNum" sz="quarter" idx="5"/>
          </p:nvPr>
        </p:nvSpPr>
        <p:spPr>
          <a:noFill/>
        </p:spPr>
        <p:txBody>
          <a:bodyPr/>
          <a:lstStyle/>
          <a:p>
            <a:fld id="{5842336C-9B72-C040-AAE7-A344B750E372}" type="slidenum">
              <a:rPr lang="en-US">
                <a:latin typeface="Times" pitchFamily="-110" charset="0"/>
              </a:rPr>
              <a:pPr/>
              <a:t>62</a:t>
            </a:fld>
            <a:endParaRPr lang="en-US">
              <a:latin typeface="Times" pitchFamily="-110" charset="0"/>
            </a:endParaRP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pPr eaLnBrk="1" hangingPunct="1"/>
            <a:r>
              <a:rPr lang="en-US" smtClean="0">
                <a:latin typeface="Times" pitchFamily="-110" charset="0"/>
                <a:ea typeface="Times" pitchFamily="-110" charset="0"/>
                <a:cs typeface="Times" pitchFamily="-110" charset="0"/>
              </a:rPr>
              <a:t>Archival Units = LOCKSS jargon: AUs</a:t>
            </a:r>
          </a:p>
          <a:p>
            <a:pPr eaLnBrk="1" hangingPunct="1"/>
            <a:r>
              <a:rPr lang="en-US" smtClean="0">
                <a:latin typeface="Times" pitchFamily="-110" charset="0"/>
                <a:ea typeface="Times" pitchFamily="-110" charset="0"/>
                <a:cs typeface="Times" pitchFamily="-110" charset="0"/>
              </a:rPr>
              <a:t>SIPs: Submission Ingest Packages </a:t>
            </a:r>
          </a:p>
          <a:p>
            <a:endParaRPr lang="en-US" smtClean="0">
              <a:latin typeface="Times" pitchFamily="-110" charset="0"/>
              <a:ea typeface="ＭＳ Ｐゴシック" pitchFamily="-110" charset="-128"/>
              <a:cs typeface="ＭＳ Ｐゴシック" pitchFamily="-110" charset="-128"/>
            </a:endParaRPr>
          </a:p>
        </p:txBody>
      </p:sp>
      <p:sp>
        <p:nvSpPr>
          <p:cNvPr id="21508" name="Footer Placeholder 3"/>
          <p:cNvSpPr>
            <a:spLocks noGrp="1"/>
          </p:cNvSpPr>
          <p:nvPr>
            <p:ph type="ftr" sz="quarter" idx="4"/>
          </p:nvPr>
        </p:nvSpPr>
        <p:spPr>
          <a:noFill/>
        </p:spPr>
        <p:txBody>
          <a:bodyPr/>
          <a:lstStyle/>
          <a:p>
            <a:r>
              <a:rPr lang="en-US" smtClean="0">
                <a:latin typeface="Times" pitchFamily="-110" charset="0"/>
              </a:rPr>
              <a:t>ETDWorkshopGMcSession4.ppt</a:t>
            </a:r>
          </a:p>
        </p:txBody>
      </p:sp>
      <p:sp>
        <p:nvSpPr>
          <p:cNvPr id="21509" name="Slide Number Placeholder 4"/>
          <p:cNvSpPr>
            <a:spLocks noGrp="1"/>
          </p:cNvSpPr>
          <p:nvPr>
            <p:ph type="sldNum" sz="quarter" idx="5"/>
          </p:nvPr>
        </p:nvSpPr>
        <p:spPr>
          <a:noFill/>
        </p:spPr>
        <p:txBody>
          <a:bodyPr/>
          <a:lstStyle/>
          <a:p>
            <a:fld id="{657715D4-DC1C-6A46-B18E-75AE5BF0A13A}" type="slidenum">
              <a:rPr lang="en-US" smtClean="0">
                <a:latin typeface="Times" pitchFamily="-110" charset="0"/>
              </a:rPr>
              <a:pPr/>
              <a:t>64</a:t>
            </a:fld>
            <a:endParaRPr lang="en-US" smtClean="0">
              <a:latin typeface="Times"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lang="en-US" smtClean="0">
                <a:latin typeface="Times" pitchFamily="-110" charset="0"/>
                <a:ea typeface="ＭＳ Ｐゴシック" pitchFamily="-110" charset="-128"/>
                <a:cs typeface="ＭＳ Ｐゴシック" pitchFamily="-110" charset="-128"/>
              </a:rPr>
              <a:t>Identifying and correcting these problems will, of course, help not only with preservation, but also to improve local access. </a:t>
            </a:r>
          </a:p>
          <a:p>
            <a:r>
              <a:rPr lang="en-US" smtClean="0">
                <a:latin typeface="Times" pitchFamily="-110" charset="0"/>
                <a:ea typeface="ＭＳ Ｐゴシック" pitchFamily="-110" charset="-128"/>
                <a:cs typeface="ＭＳ Ｐゴシック" pitchFamily="-110" charset="-128"/>
              </a:rPr>
              <a:t>rearrange files into a predictable order so that the ingestion path can be clearly defined </a:t>
            </a:r>
          </a:p>
        </p:txBody>
      </p:sp>
      <p:sp>
        <p:nvSpPr>
          <p:cNvPr id="23556" name="Footer Placeholder 3"/>
          <p:cNvSpPr>
            <a:spLocks noGrp="1"/>
          </p:cNvSpPr>
          <p:nvPr>
            <p:ph type="ftr" sz="quarter" idx="4"/>
          </p:nvPr>
        </p:nvSpPr>
        <p:spPr>
          <a:noFill/>
        </p:spPr>
        <p:txBody>
          <a:bodyPr/>
          <a:lstStyle/>
          <a:p>
            <a:r>
              <a:rPr lang="en-US" smtClean="0">
                <a:latin typeface="Times" pitchFamily="-110" charset="0"/>
              </a:rPr>
              <a:t>ETDWorkshopGMcSession4.ppt</a:t>
            </a:r>
          </a:p>
        </p:txBody>
      </p:sp>
      <p:sp>
        <p:nvSpPr>
          <p:cNvPr id="23557" name="Slide Number Placeholder 4"/>
          <p:cNvSpPr>
            <a:spLocks noGrp="1"/>
          </p:cNvSpPr>
          <p:nvPr>
            <p:ph type="sldNum" sz="quarter" idx="5"/>
          </p:nvPr>
        </p:nvSpPr>
        <p:spPr>
          <a:noFill/>
        </p:spPr>
        <p:txBody>
          <a:bodyPr/>
          <a:lstStyle/>
          <a:p>
            <a:fld id="{47964F57-8D34-4A4F-8A31-4CE602639C7C}" type="slidenum">
              <a:rPr lang="en-US" smtClean="0">
                <a:latin typeface="Times" pitchFamily="-110" charset="0"/>
              </a:rPr>
              <a:pPr/>
              <a:t>65</a:t>
            </a:fld>
            <a:endParaRPr lang="en-US" smtClean="0">
              <a:latin typeface="Times" pitchFamily="-110"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r>
              <a:rPr lang="en-US" smtClean="0">
                <a:latin typeface="Times" pitchFamily="-110" charset="0"/>
                <a:ea typeface="ＭＳ Ｐゴシック" pitchFamily="-110" charset="-128"/>
                <a:cs typeface="ＭＳ Ｐゴシック" pitchFamily="-110" charset="-128"/>
              </a:rPr>
              <a:t>Identifying and correcting these problems will, of course, help not only with preservation, but also to improve local access. </a:t>
            </a:r>
          </a:p>
          <a:p>
            <a:r>
              <a:rPr lang="en-US" smtClean="0">
                <a:latin typeface="Times" pitchFamily="-110" charset="0"/>
                <a:ea typeface="ＭＳ Ｐゴシック" pitchFamily="-110" charset="-128"/>
                <a:cs typeface="ＭＳ Ｐゴシック" pitchFamily="-110" charset="-128"/>
              </a:rPr>
              <a:t>rearrange files into a predictable order so that the ingestion path can be clearly defined </a:t>
            </a:r>
          </a:p>
        </p:txBody>
      </p:sp>
      <p:sp>
        <p:nvSpPr>
          <p:cNvPr id="25604" name="Footer Placeholder 3"/>
          <p:cNvSpPr>
            <a:spLocks noGrp="1"/>
          </p:cNvSpPr>
          <p:nvPr>
            <p:ph type="ftr" sz="quarter" idx="4"/>
          </p:nvPr>
        </p:nvSpPr>
        <p:spPr>
          <a:noFill/>
        </p:spPr>
        <p:txBody>
          <a:bodyPr/>
          <a:lstStyle/>
          <a:p>
            <a:r>
              <a:rPr lang="en-US" smtClean="0">
                <a:latin typeface="Times" pitchFamily="-110" charset="0"/>
              </a:rPr>
              <a:t>ETDWorkshopGMcSession4.ppt</a:t>
            </a:r>
          </a:p>
        </p:txBody>
      </p:sp>
      <p:sp>
        <p:nvSpPr>
          <p:cNvPr id="25605" name="Slide Number Placeholder 4"/>
          <p:cNvSpPr>
            <a:spLocks noGrp="1"/>
          </p:cNvSpPr>
          <p:nvPr>
            <p:ph type="sldNum" sz="quarter" idx="5"/>
          </p:nvPr>
        </p:nvSpPr>
        <p:spPr>
          <a:noFill/>
        </p:spPr>
        <p:txBody>
          <a:bodyPr/>
          <a:lstStyle/>
          <a:p>
            <a:fld id="{290ADAFA-233D-2843-A6A1-8F9DA9177022}" type="slidenum">
              <a:rPr lang="en-US" smtClean="0">
                <a:latin typeface="Times" pitchFamily="-110" charset="0"/>
              </a:rPr>
              <a:pPr/>
              <a:t>66</a:t>
            </a:fld>
            <a:endParaRPr lang="en-US" smtClean="0">
              <a:latin typeface="Times"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p:spPr>
        <p:txBody>
          <a:bodyPr/>
          <a:lstStyle/>
          <a:p>
            <a:r>
              <a:rPr lang="en-US" smtClean="0">
                <a:latin typeface="Times" pitchFamily="-110" charset="0"/>
              </a:rPr>
              <a:t>ETDWorkshopGMcSession4.ppt</a:t>
            </a:r>
          </a:p>
        </p:txBody>
      </p:sp>
      <p:sp>
        <p:nvSpPr>
          <p:cNvPr id="33795" name="Rectangle 7"/>
          <p:cNvSpPr>
            <a:spLocks noGrp="1" noChangeArrowheads="1"/>
          </p:cNvSpPr>
          <p:nvPr>
            <p:ph type="sldNum" sz="quarter" idx="5"/>
          </p:nvPr>
        </p:nvSpPr>
        <p:spPr>
          <a:noFill/>
        </p:spPr>
        <p:txBody>
          <a:bodyPr/>
          <a:lstStyle/>
          <a:p>
            <a:fld id="{C2CCA808-2170-3649-A192-2881E783B836}" type="slidenum">
              <a:rPr lang="en-US">
                <a:latin typeface="Times" pitchFamily="-110" charset="0"/>
              </a:rPr>
              <a:pPr/>
              <a:t>68</a:t>
            </a:fld>
            <a:endParaRPr lang="en-US">
              <a:latin typeface="Times" pitchFamily="-110" charset="0"/>
            </a:endParaRPr>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pPr eaLnBrk="1" hangingPunct="1"/>
            <a:r>
              <a:rPr lang="en-US" smtClean="0">
                <a:latin typeface="Times" pitchFamily="-110" charset="0"/>
                <a:ea typeface="ＭＳ Ｐゴシック" pitchFamily="-110" charset="-128"/>
                <a:cs typeface="ＭＳ Ｐゴシック" pitchFamily="-110" charset="-128"/>
              </a:rPr>
              <a:t>See Appendix B, p. 14-16 of the NDLTD Preservation Strategy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p>
            <a:r>
              <a:rPr lang="en-US" smtClean="0">
                <a:latin typeface="Times" pitchFamily="-110" charset="0"/>
              </a:rPr>
              <a:t>ETDWorkshopGMcSession4.ppt</a:t>
            </a:r>
          </a:p>
        </p:txBody>
      </p:sp>
      <p:sp>
        <p:nvSpPr>
          <p:cNvPr id="35843" name="Rectangle 7"/>
          <p:cNvSpPr>
            <a:spLocks noGrp="1" noChangeArrowheads="1"/>
          </p:cNvSpPr>
          <p:nvPr>
            <p:ph type="sldNum" sz="quarter" idx="5"/>
          </p:nvPr>
        </p:nvSpPr>
        <p:spPr>
          <a:noFill/>
        </p:spPr>
        <p:txBody>
          <a:bodyPr/>
          <a:lstStyle/>
          <a:p>
            <a:fld id="{50AC1161-E320-E544-8CEC-B6E5F04D1CD3}" type="slidenum">
              <a:rPr lang="en-US">
                <a:latin typeface="Times" pitchFamily="-110" charset="0"/>
              </a:rPr>
              <a:pPr/>
              <a:t>69</a:t>
            </a:fld>
            <a:endParaRPr lang="en-US">
              <a:latin typeface="Times" pitchFamily="-110"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p:spPr>
        <p:txBody>
          <a:bodyPr/>
          <a:lstStyle/>
          <a:p>
            <a:r>
              <a:rPr lang="en-US" smtClean="0">
                <a:latin typeface="Times" pitchFamily="-110" charset="0"/>
              </a:rPr>
              <a:t>ETDWorkshopGMcSession4.ppt</a:t>
            </a:r>
          </a:p>
        </p:txBody>
      </p:sp>
      <p:sp>
        <p:nvSpPr>
          <p:cNvPr id="37891" name="Rectangle 7"/>
          <p:cNvSpPr>
            <a:spLocks noGrp="1" noChangeArrowheads="1"/>
          </p:cNvSpPr>
          <p:nvPr>
            <p:ph type="sldNum" sz="quarter" idx="5"/>
          </p:nvPr>
        </p:nvSpPr>
        <p:spPr>
          <a:noFill/>
        </p:spPr>
        <p:txBody>
          <a:bodyPr/>
          <a:lstStyle/>
          <a:p>
            <a:fld id="{037CA3A6-EB52-3A45-AC5E-2C6B853EBDEB}" type="slidenum">
              <a:rPr lang="en-US">
                <a:latin typeface="Times" pitchFamily="-110" charset="0"/>
              </a:rPr>
              <a:pPr/>
              <a:t>70</a:t>
            </a:fld>
            <a:endParaRPr lang="en-US">
              <a:latin typeface="Times" pitchFamily="-110" charset="0"/>
            </a:endParaRPr>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noFill/>
        </p:spPr>
        <p:txBody>
          <a:bodyPr/>
          <a:lstStyle/>
          <a:p>
            <a:r>
              <a:rPr lang="en-US" smtClean="0">
                <a:latin typeface="Times" pitchFamily="-110" charset="0"/>
              </a:rPr>
              <a:t>ETDWorkshopGMcSession4.ppt</a:t>
            </a:r>
          </a:p>
        </p:txBody>
      </p:sp>
      <p:sp>
        <p:nvSpPr>
          <p:cNvPr id="39939" name="Rectangle 7"/>
          <p:cNvSpPr>
            <a:spLocks noGrp="1" noChangeArrowheads="1"/>
          </p:cNvSpPr>
          <p:nvPr>
            <p:ph type="sldNum" sz="quarter" idx="5"/>
          </p:nvPr>
        </p:nvSpPr>
        <p:spPr>
          <a:noFill/>
        </p:spPr>
        <p:txBody>
          <a:bodyPr/>
          <a:lstStyle/>
          <a:p>
            <a:fld id="{02FEBEFF-D6B3-2745-B7BC-3E36B28E79EF}" type="slidenum">
              <a:rPr lang="en-US">
                <a:latin typeface="Times" pitchFamily="-110" charset="0"/>
              </a:rPr>
              <a:pPr/>
              <a:t>71</a:t>
            </a:fld>
            <a:endParaRPr lang="en-US">
              <a:latin typeface="Times" pitchFamily="-110" charset="0"/>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p:spPr>
        <p:txBody>
          <a:bodyPr/>
          <a:lstStyle/>
          <a:p>
            <a:r>
              <a:rPr lang="en-US" smtClean="0">
                <a:latin typeface="Times" pitchFamily="-110" charset="0"/>
              </a:rPr>
              <a:t>ETDWorkshopGMcSession4.ppt</a:t>
            </a:r>
          </a:p>
        </p:txBody>
      </p:sp>
      <p:sp>
        <p:nvSpPr>
          <p:cNvPr id="41987" name="Rectangle 7"/>
          <p:cNvSpPr>
            <a:spLocks noGrp="1" noChangeArrowheads="1"/>
          </p:cNvSpPr>
          <p:nvPr>
            <p:ph type="sldNum" sz="quarter" idx="5"/>
          </p:nvPr>
        </p:nvSpPr>
        <p:spPr>
          <a:noFill/>
        </p:spPr>
        <p:txBody>
          <a:bodyPr/>
          <a:lstStyle/>
          <a:p>
            <a:fld id="{5F8AC6E5-BE70-274B-82CC-1112013CE832}" type="slidenum">
              <a:rPr lang="en-US">
                <a:latin typeface="Times" pitchFamily="-110" charset="0"/>
              </a:rPr>
              <a:pPr/>
              <a:t>72</a:t>
            </a:fld>
            <a:endParaRPr lang="en-US">
              <a:latin typeface="Times" pitchFamily="-110"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en-US" smtClean="0">
                <a:latin typeface="Times" pitchFamily="-110" charset="0"/>
              </a:rPr>
              <a:t>ETDWorkshopGMcSession4.ppt</a:t>
            </a:r>
          </a:p>
        </p:txBody>
      </p:sp>
      <p:sp>
        <p:nvSpPr>
          <p:cNvPr id="44035" name="Rectangle 7"/>
          <p:cNvSpPr>
            <a:spLocks noGrp="1" noChangeArrowheads="1"/>
          </p:cNvSpPr>
          <p:nvPr>
            <p:ph type="sldNum" sz="quarter" idx="5"/>
          </p:nvPr>
        </p:nvSpPr>
        <p:spPr>
          <a:noFill/>
        </p:spPr>
        <p:txBody>
          <a:bodyPr/>
          <a:lstStyle/>
          <a:p>
            <a:fld id="{103393EF-FDCF-E84B-B6ED-B6EE09F2820E}" type="slidenum">
              <a:rPr lang="en-US">
                <a:latin typeface="Times" pitchFamily="-110" charset="0"/>
              </a:rPr>
              <a:pPr/>
              <a:t>73</a:t>
            </a:fld>
            <a:endParaRPr lang="en-US">
              <a:latin typeface="Times" pitchFamily="-110"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20483" name="Rectangle 7"/>
          <p:cNvSpPr>
            <a:spLocks noGrp="1" noChangeArrowheads="1"/>
          </p:cNvSpPr>
          <p:nvPr>
            <p:ph type="sldNum" sz="quarter" idx="5"/>
          </p:nvPr>
        </p:nvSpPr>
        <p:spPr>
          <a:noFill/>
        </p:spPr>
        <p:txBody>
          <a:bodyPr/>
          <a:lstStyle/>
          <a:p>
            <a:fld id="{5BA5F3CB-D378-5649-9F9F-F021C2552C78}" type="slidenum">
              <a:rPr lang="en-US">
                <a:latin typeface="Times" pitchFamily="-110" charset="0"/>
              </a:rPr>
              <a:pPr/>
              <a:t>3</a:t>
            </a:fld>
            <a:endParaRPr lang="en-US">
              <a:latin typeface="Times" pitchFamily="-110"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p:spPr>
        <p:txBody>
          <a:bodyPr/>
          <a:lstStyle/>
          <a:p>
            <a:pPr eaLnBrk="1" hangingPunct="1"/>
            <a:r>
              <a:rPr lang="en-US" b="1" dirty="0" smtClean="0">
                <a:latin typeface="Times New Roman" pitchFamily="-110" charset="0"/>
                <a:ea typeface="ＭＳ Ｐゴシック" pitchFamily="-110" charset="-128"/>
                <a:cs typeface="ＭＳ Ｐゴシック" pitchFamily="-110" charset="-128"/>
              </a:rPr>
              <a:t>Now that you know</a:t>
            </a:r>
            <a:r>
              <a:rPr lang="en-US" b="1" baseline="0" dirty="0" smtClean="0">
                <a:latin typeface="Times New Roman" pitchFamily="-110" charset="0"/>
                <a:ea typeface="ＭＳ Ｐゴシック" pitchFamily="-110" charset="-128"/>
                <a:cs typeface="ＭＳ Ｐゴシック" pitchFamily="-110" charset="-128"/>
              </a:rPr>
              <a:t> who we are, let us see who you are:  </a:t>
            </a:r>
          </a:p>
          <a:p>
            <a:pPr eaLnBrk="1" hangingPunct="1"/>
            <a:endParaRPr lang="en-US" dirty="0" smtClean="0">
              <a:latin typeface="Times" pitchFamily="-110" charset="0"/>
              <a:ea typeface="ＭＳ Ｐゴシック" pitchFamily="-110" charset="-128"/>
              <a:cs typeface="ＭＳ Ｐゴシック" pitchFamily="-110" charset="-128"/>
            </a:endParaRPr>
          </a:p>
          <a:p>
            <a:pPr eaLnBrk="1" hangingPunct="1"/>
            <a:r>
              <a:rPr lang="en-US" dirty="0" smtClean="0">
                <a:latin typeface="Times" pitchFamily="-110" charset="0"/>
                <a:ea typeface="ＭＳ Ｐゴシック" pitchFamily="-110" charset="-128"/>
                <a:cs typeface="ＭＳ Ｐゴシック" pitchFamily="-110" charset="-128"/>
              </a:rPr>
              <a:t>	universities around the world	graduate school deans	</a:t>
            </a:r>
          </a:p>
          <a:p>
            <a:pPr eaLnBrk="1" hangingPunct="1"/>
            <a:endParaRPr lang="en-US" dirty="0" smtClean="0">
              <a:latin typeface="Times" pitchFamily="-110" charset="0"/>
              <a:ea typeface="ＭＳ Ｐゴシック" pitchFamily="-110" charset="-128"/>
              <a:cs typeface="ＭＳ Ｐゴシック" pitchFamily="-110" charset="-128"/>
            </a:endParaRPr>
          </a:p>
          <a:p>
            <a:pPr eaLnBrk="1" hangingPunct="1"/>
            <a:r>
              <a:rPr lang="en-US" dirty="0" smtClean="0">
                <a:latin typeface="Times New Roman" pitchFamily="-110" charset="0"/>
                <a:ea typeface="ＭＳ Ｐゴシック" pitchFamily="-110" charset="-128"/>
                <a:cs typeface="ＭＳ Ｐゴシック" pitchFamily="-110" charset="-128"/>
              </a:rPr>
              <a:t>	national libraries: 	</a:t>
            </a:r>
          </a:p>
          <a:p>
            <a:pPr eaLnBrk="1" hangingPunct="1"/>
            <a:endParaRPr lang="en-US" dirty="0" smtClean="0">
              <a:latin typeface="Times" pitchFamily="-110" charset="0"/>
              <a:ea typeface="ＭＳ Ｐゴシック" pitchFamily="-110" charset="-128"/>
              <a:cs typeface="ＭＳ Ｐゴシック" pitchFamily="-110" charset="-128"/>
            </a:endParaRPr>
          </a:p>
          <a:p>
            <a:pPr eaLnBrk="1" hangingPunct="1"/>
            <a:r>
              <a:rPr lang="en-US" dirty="0" smtClean="0">
                <a:latin typeface="Times" pitchFamily="-110" charset="0"/>
                <a:ea typeface="ＭＳ Ｐゴシック" pitchFamily="-110" charset="-128"/>
                <a:cs typeface="ＭＳ Ｐゴシック" pitchFamily="-110" charset="-128"/>
              </a:rPr>
              <a:t>	vendor representatives:</a:t>
            </a:r>
          </a:p>
          <a:p>
            <a:pPr eaLnBrk="1" hangingPunct="1"/>
            <a:endParaRPr lang="en-US" dirty="0" smtClean="0">
              <a:latin typeface="Times" pitchFamily="-110" charset="0"/>
              <a:ea typeface="ＭＳ Ｐゴシック" pitchFamily="-110" charset="-128"/>
              <a:cs typeface="ＭＳ Ｐゴシック" pitchFamily="-110" charset="-128"/>
            </a:endParaRPr>
          </a:p>
          <a:p>
            <a:pPr eaLnBrk="1" hangingPunct="1"/>
            <a:r>
              <a:rPr lang="en-US" b="1" dirty="0" smtClean="0">
                <a:latin typeface="Times New Roman" pitchFamily="-110" charset="0"/>
                <a:ea typeface="ＭＳ Ｐゴシック" pitchFamily="-110" charset="-128"/>
                <a:cs typeface="ＭＳ Ｐゴシック" pitchFamily="-110" charset="-128"/>
              </a:rPr>
              <a:t>Let’s begin by reviewing the agenda and then we’ll </a:t>
            </a:r>
            <a:r>
              <a:rPr lang="en-US" dirty="0" smtClean="0">
                <a:latin typeface="Times New Roman" pitchFamily="-110" charset="0"/>
                <a:ea typeface="ＭＳ Ｐゴシック" pitchFamily="-110" charset="-128"/>
                <a:cs typeface="ＭＳ Ｐゴシック" pitchFamily="-110" charset="-128"/>
              </a:rPr>
              <a:t>share with you information we feel is necessary to establish a sound preservation program and describe how the MC, can meet your institution’s needs so that you can consider joining with us to preserve </a:t>
            </a:r>
            <a:r>
              <a:rPr lang="en-US" dirty="0" err="1" smtClean="0">
                <a:latin typeface="Times New Roman" pitchFamily="-110" charset="0"/>
                <a:ea typeface="ＭＳ Ｐゴシック" pitchFamily="-110" charset="-128"/>
                <a:cs typeface="ＭＳ Ｐゴシック" pitchFamily="-110" charset="-128"/>
              </a:rPr>
              <a:t>ETDs</a:t>
            </a:r>
            <a:r>
              <a:rPr lang="en-US" dirty="0" smtClean="0">
                <a:latin typeface="Times New Roman" pitchFamily="-110" charset="0"/>
                <a:ea typeface="ＭＳ Ｐゴシック" pitchFamily="-110" charset="-128"/>
                <a:cs typeface="ＭＳ Ｐゴシック" pitchFamily="-110" charset="-128"/>
              </a:rPr>
              <a:t> and better ensure that they will be available for the long term.</a:t>
            </a:r>
            <a:endParaRPr lang="en-US" b="1" dirty="0" smtClean="0">
              <a:latin typeface="Times New Roman" pitchFamily="-110" charset="0"/>
              <a:ea typeface="ＭＳ Ｐゴシック" pitchFamily="-110" charset="-128"/>
              <a:cs typeface="ＭＳ Ｐゴシック" pitchFamily="-110" charset="-128"/>
            </a:endParaRPr>
          </a:p>
          <a:p>
            <a:endParaRPr lang="en-US" dirty="0" smtClean="0"/>
          </a:p>
          <a:p>
            <a:pPr eaLnBrk="1" hangingPunct="1"/>
            <a:endParaRPr lang="en-US" baseline="0" dirty="0" smtClean="0">
              <a:latin typeface="Times" pitchFamily="-110" charset="0"/>
              <a:ea typeface="ＭＳ Ｐゴシック" pitchFamily="-110" charset="-128"/>
              <a:cs typeface="ＭＳ Ｐゴシック" pitchFamily="-110" charset="-128"/>
            </a:endParaRPr>
          </a:p>
          <a:p>
            <a:pPr eaLnBrk="1" hangingPunct="1"/>
            <a:endParaRPr lang="en-US" dirty="0" smtClean="0">
              <a:latin typeface="Times" pitchFamily="-110" charset="0"/>
              <a:ea typeface="ＭＳ Ｐゴシック" pitchFamily="-110" charset="-128"/>
              <a:cs typeface="ＭＳ Ｐゴシック" pitchFamily="-110" charset="-128"/>
            </a:endParaRPr>
          </a:p>
          <a:p>
            <a:pPr eaLnBrk="1" hangingPunct="1"/>
            <a:endParaRPr lang="en-US" dirty="0" smtClean="0">
              <a:latin typeface="Times" pitchFamily="-110" charset="0"/>
              <a:ea typeface="ＭＳ Ｐゴシック" pitchFamily="-110" charset="-128"/>
              <a:cs typeface="ＭＳ Ｐゴシック" pitchFamily="-110" charset="-128"/>
            </a:endParaRPr>
          </a:p>
          <a:p>
            <a:pPr eaLnBrk="1" hangingPunct="1"/>
            <a:endParaRPr lang="en-US" dirty="0" smtClean="0">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p:spPr>
        <p:txBody>
          <a:bodyPr/>
          <a:lstStyle/>
          <a:p>
            <a:r>
              <a:rPr lang="en-US" smtClean="0">
                <a:latin typeface="Times" pitchFamily="-110" charset="0"/>
              </a:rPr>
              <a:t>ETDWorkshopGMcSession4.ppt</a:t>
            </a:r>
          </a:p>
        </p:txBody>
      </p:sp>
      <p:sp>
        <p:nvSpPr>
          <p:cNvPr id="46083" name="Rectangle 7"/>
          <p:cNvSpPr>
            <a:spLocks noGrp="1" noChangeArrowheads="1"/>
          </p:cNvSpPr>
          <p:nvPr>
            <p:ph type="sldNum" sz="quarter" idx="5"/>
          </p:nvPr>
        </p:nvSpPr>
        <p:spPr>
          <a:noFill/>
        </p:spPr>
        <p:txBody>
          <a:bodyPr/>
          <a:lstStyle/>
          <a:p>
            <a:fld id="{49AD735D-8E77-E247-A3AD-DE82C45A2154}" type="slidenum">
              <a:rPr lang="en-US">
                <a:latin typeface="Times" pitchFamily="-110" charset="0"/>
              </a:rPr>
              <a:pPr/>
              <a:t>74</a:t>
            </a:fld>
            <a:endParaRPr lang="en-US">
              <a:latin typeface="Times" pitchFamily="-110"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a:noFill/>
        </p:spPr>
        <p:txBody>
          <a:bodyPr/>
          <a:lstStyle/>
          <a:p>
            <a:r>
              <a:rPr lang="en-US" smtClean="0">
                <a:latin typeface="Times" pitchFamily="-110" charset="0"/>
              </a:rPr>
              <a:t>ETDWorkshopGMcSession4.ppt</a:t>
            </a:r>
          </a:p>
        </p:txBody>
      </p:sp>
      <p:sp>
        <p:nvSpPr>
          <p:cNvPr id="48131" name="Rectangle 7"/>
          <p:cNvSpPr>
            <a:spLocks noGrp="1" noChangeArrowheads="1"/>
          </p:cNvSpPr>
          <p:nvPr>
            <p:ph type="sldNum" sz="quarter" idx="5"/>
          </p:nvPr>
        </p:nvSpPr>
        <p:spPr>
          <a:noFill/>
        </p:spPr>
        <p:txBody>
          <a:bodyPr/>
          <a:lstStyle/>
          <a:p>
            <a:fld id="{2987A6EE-65AC-7947-877E-67807637527A}" type="slidenum">
              <a:rPr lang="en-US">
                <a:latin typeface="Times" pitchFamily="-110" charset="0"/>
              </a:rPr>
              <a:pPr/>
              <a:t>75</a:t>
            </a:fld>
            <a:endParaRPr lang="en-US">
              <a:latin typeface="Times" pitchFamily="-110"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p:spPr>
        <p:txBody>
          <a:bodyPr/>
          <a:lstStyle/>
          <a:p>
            <a:pPr eaLnBrk="1" hangingPunct="1"/>
            <a:r>
              <a:rPr lang="en-US" smtClean="0">
                <a:latin typeface="Times" pitchFamily="-110" charset="0"/>
                <a:ea typeface="ＭＳ Ｐゴシック" pitchFamily="-110" charset="-128"/>
                <a:cs typeface="ＭＳ Ｐゴシック" pitchFamily="-110" charset="-128"/>
              </a:rPr>
              <a:t>Expanded descriptions on p 16 of NDLTD Preservation Strategy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p:spPr>
        <p:txBody>
          <a:bodyPr/>
          <a:lstStyle/>
          <a:p>
            <a:r>
              <a:rPr lang="en-US" smtClean="0">
                <a:latin typeface="Times" pitchFamily="-110" charset="0"/>
              </a:rPr>
              <a:t>ETDWorkshopGMcSession4.ppt</a:t>
            </a:r>
          </a:p>
        </p:txBody>
      </p:sp>
      <p:sp>
        <p:nvSpPr>
          <p:cNvPr id="50179" name="Rectangle 7"/>
          <p:cNvSpPr>
            <a:spLocks noGrp="1" noChangeArrowheads="1"/>
          </p:cNvSpPr>
          <p:nvPr>
            <p:ph type="sldNum" sz="quarter" idx="5"/>
          </p:nvPr>
        </p:nvSpPr>
        <p:spPr>
          <a:noFill/>
        </p:spPr>
        <p:txBody>
          <a:bodyPr/>
          <a:lstStyle/>
          <a:p>
            <a:fld id="{640E9323-6C1C-DE40-978B-656EB01001A7}" type="slidenum">
              <a:rPr lang="en-US">
                <a:latin typeface="Times" pitchFamily="-110" charset="0"/>
              </a:rPr>
              <a:pPr/>
              <a:t>76</a:t>
            </a:fld>
            <a:endParaRPr lang="en-US">
              <a:latin typeface="Times" pitchFamily="-110"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22531" name="Rectangle 7"/>
          <p:cNvSpPr>
            <a:spLocks noGrp="1" noChangeArrowheads="1"/>
          </p:cNvSpPr>
          <p:nvPr>
            <p:ph type="sldNum" sz="quarter" idx="5"/>
          </p:nvPr>
        </p:nvSpPr>
        <p:spPr>
          <a:noFill/>
        </p:spPr>
        <p:txBody>
          <a:bodyPr/>
          <a:lstStyle/>
          <a:p>
            <a:fld id="{2AA2A316-2970-5C48-A4FE-7076DE64A532}" type="slidenum">
              <a:rPr lang="en-US">
                <a:latin typeface="Times" pitchFamily="-110" charset="0"/>
              </a:rPr>
              <a:pPr/>
              <a:t>4</a:t>
            </a:fld>
            <a:endParaRPr lang="en-US">
              <a:latin typeface="Times" pitchFamily="-110" charset="0"/>
            </a:endParaRPr>
          </a:p>
        </p:txBody>
      </p:sp>
      <p:sp>
        <p:nvSpPr>
          <p:cNvPr id="22532"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ln/>
        </p:spPr>
        <p:txBody>
          <a:bodyPr/>
          <a:lstStyle/>
          <a:p>
            <a:pPr eaLnBrk="1" hangingPunct="1">
              <a:lnSpc>
                <a:spcPct val="90000"/>
              </a:lnSpc>
              <a:spcAft>
                <a:spcPts val="600"/>
              </a:spcAft>
              <a:buFont typeface="Arial"/>
              <a:buNone/>
              <a:defRPr/>
            </a:pPr>
            <a:r>
              <a:rPr lang="en-US" dirty="0" smtClean="0">
                <a:latin typeface="Times New Roman" pitchFamily="-65" charset="0"/>
              </a:rPr>
              <a:t>We are informal and welcome your questions and comments. Please don’t hesitate to let us know if we start using jargon that you’re not familiar with.</a:t>
            </a:r>
          </a:p>
          <a:p>
            <a:pPr eaLnBrk="1" hangingPunct="1">
              <a:lnSpc>
                <a:spcPct val="90000"/>
              </a:lnSpc>
              <a:spcAft>
                <a:spcPts val="600"/>
              </a:spcAft>
              <a:buFont typeface="Arial"/>
              <a:buChar char="•"/>
              <a:defRPr/>
            </a:pPr>
            <a:endParaRPr lang="en-US" dirty="0" smtClean="0">
              <a:latin typeface="Times New Roman" pitchFamily="-65" charset="0"/>
            </a:endParaRPr>
          </a:p>
          <a:p>
            <a:pPr marL="228600" indent="-228600" eaLnBrk="1" hangingPunct="1">
              <a:lnSpc>
                <a:spcPct val="90000"/>
              </a:lnSpc>
              <a:spcAft>
                <a:spcPts val="600"/>
              </a:spcAft>
              <a:buFont typeface="Arial"/>
              <a:buNone/>
              <a:defRPr/>
            </a:pPr>
            <a:r>
              <a:rPr lang="en-US" dirty="0" smtClean="0">
                <a:latin typeface="Times New Roman" pitchFamily="-65" charset="0"/>
              </a:rPr>
              <a:t>The rest of the 1</a:t>
            </a:r>
            <a:r>
              <a:rPr lang="en-US" baseline="30000" dirty="0" smtClean="0">
                <a:latin typeface="Times New Roman" pitchFamily="-65" charset="0"/>
              </a:rPr>
              <a:t>st</a:t>
            </a:r>
            <a:r>
              <a:rPr lang="en-US" dirty="0" smtClean="0">
                <a:latin typeface="Times New Roman" pitchFamily="-65" charset="0"/>
              </a:rPr>
              <a:t> 20 Min: </a:t>
            </a:r>
            <a:r>
              <a:rPr lang="en-US" dirty="0" err="1" smtClean="0">
                <a:latin typeface="Times New Roman" pitchFamily="-65" charset="0"/>
              </a:rPr>
              <a:t>GMc</a:t>
            </a:r>
            <a:r>
              <a:rPr lang="en-US" dirty="0" smtClean="0">
                <a:latin typeface="Times New Roman" pitchFamily="-65" charset="0"/>
              </a:rPr>
              <a:t> :a few definitions</a:t>
            </a:r>
            <a:r>
              <a:rPr lang="en-US" baseline="0" dirty="0" smtClean="0">
                <a:latin typeface="Times New Roman" pitchFamily="-65" charset="0"/>
              </a:rPr>
              <a:t> as a foundation and then report on the </a:t>
            </a:r>
            <a:r>
              <a:rPr lang="en-US" dirty="0" smtClean="0">
                <a:latin typeface="Times New Roman" pitchFamily="-65" charset="0"/>
              </a:rPr>
              <a:t> ETD Preservation Survey Results: It demonstrates the need for the NDLTD Preservation Strategy.  In your packet: NDTLD Preservation Plan. Meant to provide enough detail about ETD Preservation Network.</a:t>
            </a:r>
          </a:p>
          <a:p>
            <a:pPr marL="228600" indent="-228600">
              <a:buFont typeface="Arial"/>
              <a:buNone/>
              <a:defRPr/>
            </a:pPr>
            <a:r>
              <a:rPr lang="en-US" dirty="0" smtClean="0">
                <a:latin typeface="Times New Roman" pitchFamily="-65" charset="0"/>
              </a:rPr>
              <a:t>  </a:t>
            </a:r>
          </a:p>
          <a:p>
            <a:r>
              <a:rPr lang="en-US" sz="1200" b="1" kern="1200" dirty="0" smtClean="0">
                <a:solidFill>
                  <a:schemeClr val="tx1"/>
                </a:solidFill>
                <a:latin typeface="+mn-lt"/>
                <a:ea typeface="+mn-ea"/>
                <a:cs typeface="+mn-cs"/>
              </a:rPr>
              <a:t>09:00 – 09:45 </a:t>
            </a:r>
            <a:r>
              <a:rPr lang="en-US" sz="1200" b="1" kern="1200" dirty="0" err="1" smtClean="0">
                <a:solidFill>
                  <a:schemeClr val="tx1"/>
                </a:solidFill>
                <a:latin typeface="+mn-lt"/>
                <a:ea typeface="+mn-ea"/>
                <a:cs typeface="+mn-cs"/>
              </a:rPr>
              <a:t>MetaArchive</a:t>
            </a:r>
            <a:r>
              <a:rPr lang="en-US" sz="1200" b="1" kern="1200" dirty="0" smtClean="0">
                <a:solidFill>
                  <a:schemeClr val="tx1"/>
                </a:solidFill>
                <a:latin typeface="+mn-lt"/>
                <a:ea typeface="+mn-ea"/>
                <a:cs typeface="+mn-cs"/>
              </a:rPr>
              <a:t> and Distributed Preservation (Martin </a:t>
            </a:r>
            <a:r>
              <a:rPr lang="en-US" sz="1200" b="1" kern="1200" dirty="0" err="1" smtClean="0">
                <a:solidFill>
                  <a:schemeClr val="tx1"/>
                </a:solidFill>
                <a:latin typeface="+mn-lt"/>
                <a:ea typeface="+mn-ea"/>
                <a:cs typeface="+mn-cs"/>
              </a:rPr>
              <a:t>Halbert</a:t>
            </a:r>
            <a:r>
              <a:rPr lang="en-US" sz="1200" b="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Overview of distributed digital preservation, LOCKSS, and the </a:t>
            </a:r>
            <a:r>
              <a:rPr lang="en-US" sz="1200" kern="1200" dirty="0" err="1" smtClean="0">
                <a:solidFill>
                  <a:schemeClr val="tx1"/>
                </a:solidFill>
                <a:latin typeface="+mn-lt"/>
                <a:ea typeface="+mn-ea"/>
                <a:cs typeface="+mn-cs"/>
              </a:rPr>
              <a:t>MetaArchive</a:t>
            </a:r>
            <a:r>
              <a:rPr lang="en-US" sz="1200" kern="1200" dirty="0" smtClean="0">
                <a:solidFill>
                  <a:schemeClr val="tx1"/>
                </a:solidFill>
                <a:latin typeface="+mn-lt"/>
                <a:ea typeface="+mn-ea"/>
                <a:cs typeface="+mn-cs"/>
              </a:rPr>
              <a:t> Cooperative (and TRAC). What is distributed digital preservation? How does it work? What does it require (hardware, software, tech support, staff and skills needed)?</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09:45 – 10:15 NDLTD/</a:t>
            </a:r>
            <a:r>
              <a:rPr lang="en-US" sz="1200" b="1" kern="1200" dirty="0" err="1" smtClean="0">
                <a:solidFill>
                  <a:schemeClr val="tx1"/>
                </a:solidFill>
                <a:latin typeface="+mn-lt"/>
                <a:ea typeface="+mn-ea"/>
                <a:cs typeface="+mn-cs"/>
              </a:rPr>
              <a:t>MetaArchive</a:t>
            </a:r>
            <a:r>
              <a:rPr lang="en-US" sz="1200" b="1" kern="1200" dirty="0" smtClean="0">
                <a:solidFill>
                  <a:schemeClr val="tx1"/>
                </a:solidFill>
                <a:latin typeface="+mn-lt"/>
                <a:ea typeface="+mn-ea"/>
                <a:cs typeface="+mn-cs"/>
              </a:rPr>
              <a:t> ETD DDPN Archive (Martin </a:t>
            </a:r>
            <a:r>
              <a:rPr lang="en-US" sz="1200" b="1" kern="1200" dirty="0" err="1" smtClean="0">
                <a:solidFill>
                  <a:schemeClr val="tx1"/>
                </a:solidFill>
                <a:latin typeface="+mn-lt"/>
                <a:ea typeface="+mn-ea"/>
                <a:cs typeface="+mn-cs"/>
              </a:rPr>
              <a:t>Halbert</a:t>
            </a:r>
            <a:r>
              <a:rPr lang="en-US" sz="1200" b="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Gain an understanding of the NDLTD/</a:t>
            </a:r>
            <a:r>
              <a:rPr lang="en-US" sz="1200" kern="1200" dirty="0" err="1" smtClean="0">
                <a:solidFill>
                  <a:schemeClr val="tx1"/>
                </a:solidFill>
                <a:latin typeface="+mn-lt"/>
                <a:ea typeface="+mn-ea"/>
                <a:cs typeface="+mn-cs"/>
              </a:rPr>
              <a:t>MetaArchive</a:t>
            </a:r>
            <a:r>
              <a:rPr lang="en-US" sz="1200" kern="1200" dirty="0" smtClean="0">
                <a:solidFill>
                  <a:schemeClr val="tx1"/>
                </a:solidFill>
                <a:latin typeface="+mn-lt"/>
                <a:ea typeface="+mn-ea"/>
                <a:cs typeface="+mn-cs"/>
              </a:rPr>
              <a:t> Dark Archive, including how we use it to implement ETD preservation, the roles and responsibilities of member institutions, and the basics of harvesting and ingest into the Dark Archive.</a:t>
            </a:r>
          </a:p>
          <a:p>
            <a:pPr marL="228600" indent="-228600">
              <a:buFont typeface="Arial"/>
              <a:buNone/>
              <a:defRPr/>
            </a:pPr>
            <a:r>
              <a:rPr lang="en-US" dirty="0" smtClean="0"/>
              <a:t>.</a:t>
            </a:r>
          </a:p>
          <a:p>
            <a:pPr marL="228600" indent="-228600">
              <a:buFont typeface="Arial"/>
              <a:buNone/>
              <a:defRPr/>
            </a:pPr>
            <a:r>
              <a:rPr lang="en-US" dirty="0" smtClean="0"/>
              <a:t>Break about 10:15—just 15 minutes. WHERE ARE THE BATHROOMS?</a:t>
            </a:r>
          </a:p>
          <a:p>
            <a:pPr marL="228600" indent="-228600">
              <a:buFont typeface="Arial"/>
              <a:buNone/>
              <a:defRPr/>
            </a:pPr>
            <a:endParaRPr lang="en-US" dirty="0" smtClean="0">
              <a:latin typeface="Times New Roman" pitchFamily="-65" charset="0"/>
            </a:endParaRPr>
          </a:p>
          <a:p>
            <a:pPr marL="228600" indent="-228600" eaLnBrk="1" hangingPunct="1">
              <a:lnSpc>
                <a:spcPct val="90000"/>
              </a:lnSpc>
              <a:spcAft>
                <a:spcPts val="600"/>
              </a:spcAft>
              <a:buFont typeface="Arial"/>
              <a:buNone/>
              <a:defRPr/>
            </a:pPr>
            <a:r>
              <a:rPr lang="en-US" dirty="0" smtClean="0"/>
              <a:t>30 min: </a:t>
            </a:r>
            <a:r>
              <a:rPr lang="en-US" dirty="0" err="1" smtClean="0"/>
              <a:t>GMc</a:t>
            </a:r>
            <a:r>
              <a:rPr lang="en-US" dirty="0" smtClean="0"/>
              <a:t>:  Highlights of good ETD collection organization for preservation readiness, metadata for ETD collections—MetaArchive Conspectus Database. Intellectual property.</a:t>
            </a:r>
          </a:p>
          <a:p>
            <a:pPr marL="228600" indent="-228600" eaLnBrk="1" hangingPunct="1">
              <a:lnSpc>
                <a:spcPct val="90000"/>
              </a:lnSpc>
              <a:spcAft>
                <a:spcPts val="600"/>
              </a:spcAft>
              <a:buFont typeface="Arial"/>
              <a:buNone/>
              <a:defRPr/>
            </a:pPr>
            <a:endParaRPr lang="en-US" dirty="0" smtClean="0"/>
          </a:p>
          <a:p>
            <a:pPr marL="228600" indent="-228600" eaLnBrk="1" hangingPunct="1">
              <a:lnSpc>
                <a:spcPct val="90000"/>
              </a:lnSpc>
              <a:spcAft>
                <a:spcPts val="600"/>
              </a:spcAft>
              <a:buFont typeface="Arial"/>
              <a:buNone/>
              <a:defRPr/>
            </a:pPr>
            <a:r>
              <a:rPr lang="en-US" dirty="0" smtClean="0"/>
              <a:t>30 min: MH: Review: Charter, membership agreement, and MC members’ responsibilities</a:t>
            </a:r>
          </a:p>
          <a:p>
            <a:pPr marL="228600" indent="-228600" eaLnBrk="1" hangingPunct="1">
              <a:lnSpc>
                <a:spcPct val="90000"/>
              </a:lnSpc>
              <a:spcAft>
                <a:spcPts val="600"/>
              </a:spcAft>
              <a:buFont typeface="Arial"/>
              <a:buNone/>
              <a:defRPr/>
            </a:pPr>
            <a:endParaRPr lang="en-US" dirty="0" smtClean="0"/>
          </a:p>
          <a:p>
            <a:pPr marL="228600" indent="-228600" eaLnBrk="1" hangingPunct="1">
              <a:lnSpc>
                <a:spcPct val="90000"/>
              </a:lnSpc>
              <a:spcAft>
                <a:spcPts val="600"/>
              </a:spcAft>
              <a:buFont typeface="Arial"/>
              <a:buNone/>
              <a:defRPr/>
            </a:pPr>
            <a:r>
              <a:rPr lang="en-US" dirty="0" smtClean="0"/>
              <a:t>30 min: BD:  What’s it like to be a new member of the MetaArchive: Boston College’s perspective. And, share with us the initial </a:t>
            </a:r>
            <a:r>
              <a:rPr lang="en-US" baseline="0" dirty="0" smtClean="0"/>
              <a:t>stages of preparing a formal institutions preservation plan.</a:t>
            </a:r>
            <a:endParaRPr lang="en-US" dirty="0" smtClean="0"/>
          </a:p>
          <a:p>
            <a:pPr marL="228600" indent="-228600" eaLnBrk="1" hangingPunct="1">
              <a:buFont typeface="Arial"/>
              <a:buNone/>
              <a:defRPr/>
            </a:pPr>
            <a:endParaRPr lang="en-US" dirty="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24579" name="Rectangle 7"/>
          <p:cNvSpPr>
            <a:spLocks noGrp="1" noChangeArrowheads="1"/>
          </p:cNvSpPr>
          <p:nvPr>
            <p:ph type="sldNum" sz="quarter" idx="5"/>
          </p:nvPr>
        </p:nvSpPr>
        <p:spPr>
          <a:noFill/>
        </p:spPr>
        <p:txBody>
          <a:bodyPr/>
          <a:lstStyle/>
          <a:p>
            <a:fld id="{280376DA-4D47-0D4B-B91E-503315D6D17A}" type="slidenum">
              <a:rPr lang="en-US">
                <a:latin typeface="Times" pitchFamily="-110" charset="0"/>
              </a:rPr>
              <a:pPr/>
              <a:t>5</a:t>
            </a:fld>
            <a:endParaRPr lang="en-US">
              <a:latin typeface="Times" pitchFamily="-110" charset="0"/>
            </a:endParaRPr>
          </a:p>
        </p:txBody>
      </p:sp>
      <p:sp>
        <p:nvSpPr>
          <p:cNvPr id="24580" name="Rectangle 2"/>
          <p:cNvSpPr>
            <a:spLocks noGrp="1" noRot="1" noChangeAspect="1" noChangeArrowheads="1"/>
          </p:cNvSpPr>
          <p:nvPr>
            <p:ph type="sldImg"/>
          </p:nvPr>
        </p:nvSpPr>
        <p:spPr>
          <a:solidFill>
            <a:srgbClr val="FFFFFF"/>
          </a:solidFill>
          <a:ln/>
        </p:spPr>
      </p:sp>
      <p:sp>
        <p:nvSpPr>
          <p:cNvPr id="2458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b="1" dirty="0" smtClean="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26627" name="Rectangle 7"/>
          <p:cNvSpPr>
            <a:spLocks noGrp="1" noChangeArrowheads="1"/>
          </p:cNvSpPr>
          <p:nvPr>
            <p:ph type="sldNum" sz="quarter" idx="5"/>
          </p:nvPr>
        </p:nvSpPr>
        <p:spPr>
          <a:noFill/>
        </p:spPr>
        <p:txBody>
          <a:bodyPr/>
          <a:lstStyle/>
          <a:p>
            <a:fld id="{DE37471A-4F70-4243-AF3B-3AA28C1DDE2B}" type="slidenum">
              <a:rPr lang="en-US">
                <a:latin typeface="Times" pitchFamily="-110" charset="0"/>
              </a:rPr>
              <a:pPr/>
              <a:t>6</a:t>
            </a:fld>
            <a:endParaRPr lang="en-US">
              <a:latin typeface="Times" pitchFamily="-110" charset="0"/>
            </a:endParaRPr>
          </a:p>
        </p:txBody>
      </p:sp>
      <p:sp>
        <p:nvSpPr>
          <p:cNvPr id="26628" name="Rectangle 2"/>
          <p:cNvSpPr>
            <a:spLocks noGrp="1" noRot="1" noChangeAspect="1" noChangeArrowheads="1"/>
          </p:cNvSpPr>
          <p:nvPr>
            <p:ph type="sldImg"/>
          </p:nvPr>
        </p:nvSpPr>
        <p:spPr>
          <a:solidFill>
            <a:srgbClr val="FFFFFF"/>
          </a:solidFill>
          <a:ln/>
        </p:spPr>
      </p:sp>
      <p:sp>
        <p:nvSpPr>
          <p:cNvPr id="2662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400" dirty="0" smtClean="0">
                <a:latin typeface="Arial"/>
                <a:cs typeface="Arial"/>
              </a:rPr>
              <a:t>How can we preserve our ETD Collections and protect them from neglect--the “sands of time”, protect them from catastrophic events like fires and hurricanes, or hardware and software failures, or simple human error? We can implement pragmatic and affordable preservation strategies that exist today.</a:t>
            </a:r>
          </a:p>
          <a:p>
            <a:pPr eaLnBrk="1" hangingPunct="1"/>
            <a:endParaRPr lang="en-US" sz="1400" dirty="0" smtClean="0">
              <a:latin typeface="Arial"/>
              <a:cs typeface="Arial"/>
            </a:endParaRPr>
          </a:p>
          <a:p>
            <a:pPr eaLnBrk="1" hangingPunct="1"/>
            <a:r>
              <a:rPr lang="en-US" sz="1400" dirty="0" smtClean="0">
                <a:latin typeface="Arial"/>
                <a:cs typeface="Arial"/>
              </a:rPr>
              <a:t>Consciously and systematically managing</a:t>
            </a:r>
            <a:r>
              <a:rPr lang="en-US" sz="1400" baseline="0" dirty="0" smtClean="0">
                <a:latin typeface="Arial"/>
                <a:cs typeface="Arial"/>
              </a:rPr>
              <a:t> our</a:t>
            </a:r>
            <a:r>
              <a:rPr lang="en-US" sz="1400" dirty="0" smtClean="0">
                <a:latin typeface="Arial"/>
                <a:cs typeface="Arial"/>
              </a:rPr>
              <a:t> digital works over an indefinite period of time is the definition of digital preservation that we’re using. We know that it requires</a:t>
            </a:r>
          </a:p>
          <a:p>
            <a:pPr eaLnBrk="1" hangingPunct="1"/>
            <a:endParaRPr lang="en-US" sz="1400" dirty="0" smtClean="0">
              <a:solidFill>
                <a:srgbClr val="000000"/>
              </a:solidFill>
              <a:latin typeface="Times" pitchFamily="-110" charset="0"/>
              <a:ea typeface="ＭＳ Ｐゴシック" pitchFamily="-110" charset="-128"/>
              <a:cs typeface="ＭＳ Ｐゴシック" pitchFamily="-110" charset="-128"/>
            </a:endParaRPr>
          </a:p>
          <a:p>
            <a:pPr eaLnBrk="1" hangingPunct="1">
              <a:buFontTx/>
              <a:buChar char="•"/>
            </a:pPr>
            <a:r>
              <a:rPr lang="en-US" sz="1400" dirty="0" smtClean="0">
                <a:solidFill>
                  <a:srgbClr val="000000"/>
                </a:solidFill>
                <a:latin typeface="Times" pitchFamily="-110" charset="0"/>
                <a:ea typeface="ＭＳ Ｐゴシック" pitchFamily="-110" charset="-128"/>
                <a:cs typeface="ＭＳ Ｐゴシック" pitchFamily="-110" charset="-128"/>
              </a:rPr>
              <a:t> systematic </a:t>
            </a:r>
            <a:r>
              <a:rPr lang="en-US" sz="1400" dirty="0">
                <a:solidFill>
                  <a:srgbClr val="000000"/>
                </a:solidFill>
                <a:latin typeface="Times" pitchFamily="-110" charset="0"/>
                <a:ea typeface="ＭＳ Ｐゴシック" pitchFamily="-110" charset="-128"/>
                <a:cs typeface="ＭＳ Ｐゴシック" pitchFamily="-110" charset="-128"/>
              </a:rPr>
              <a:t>management of computerized information over an indefinite period of time.</a:t>
            </a:r>
            <a:r>
              <a:rPr lang="en-US" sz="1400" dirty="0" smtClean="0">
                <a:solidFill>
                  <a:srgbClr val="000000"/>
                </a:solidFill>
                <a:latin typeface="Times" pitchFamily="-110" charset="0"/>
                <a:ea typeface="ＭＳ Ｐゴシック" pitchFamily="-110" charset="-128"/>
                <a:cs typeface="ＭＳ Ｐゴシック" pitchFamily="-110" charset="-128"/>
              </a:rPr>
              <a:t> </a:t>
            </a:r>
          </a:p>
          <a:p>
            <a:pPr eaLnBrk="1" hangingPunct="1">
              <a:buFontTx/>
              <a:buChar char="•"/>
            </a:pPr>
            <a:r>
              <a:rPr lang="en-US" sz="1400" baseline="0" dirty="0" smtClean="0">
                <a:solidFill>
                  <a:srgbClr val="000000"/>
                </a:solidFill>
                <a:latin typeface="Times" pitchFamily="-110" charset="0"/>
                <a:ea typeface="ＭＳ Ｐゴシック" pitchFamily="-110" charset="-128"/>
                <a:cs typeface="ＭＳ Ｐゴシック" pitchFamily="-110" charset="-128"/>
              </a:rPr>
              <a:t> </a:t>
            </a:r>
            <a:r>
              <a:rPr lang="en-US" sz="1400" dirty="0" smtClean="0">
                <a:solidFill>
                  <a:srgbClr val="000000"/>
                </a:solidFill>
                <a:latin typeface="Times" pitchFamily="-110" charset="0"/>
                <a:ea typeface="ＭＳ Ｐゴシック" pitchFamily="-110" charset="-128"/>
                <a:cs typeface="ＭＳ Ｐゴシック" pitchFamily="-110" charset="-128"/>
              </a:rPr>
              <a:t>It </a:t>
            </a:r>
            <a:r>
              <a:rPr lang="en-US" sz="1400" dirty="0">
                <a:solidFill>
                  <a:srgbClr val="000000"/>
                </a:solidFill>
                <a:latin typeface="Times" pitchFamily="-110" charset="0"/>
                <a:ea typeface="ＭＳ Ｐゴシック" pitchFamily="-110" charset="-128"/>
                <a:cs typeface="ＭＳ Ｐゴシック" pitchFamily="-110" charset="-128"/>
              </a:rPr>
              <a:t>demands continual attention</a:t>
            </a:r>
            <a:r>
              <a:rPr lang="en-US" sz="1400" dirty="0" smtClean="0">
                <a:solidFill>
                  <a:srgbClr val="000000"/>
                </a:solidFill>
                <a:latin typeface="Times" pitchFamily="-110" charset="0"/>
                <a:ea typeface="ＭＳ Ｐゴシック" pitchFamily="-110" charset="-128"/>
                <a:cs typeface="ＭＳ Ｐゴシック" pitchFamily="-110" charset="-128"/>
              </a:rPr>
              <a:t> </a:t>
            </a:r>
          </a:p>
          <a:p>
            <a:pPr eaLnBrk="1" hangingPunct="1">
              <a:buFontTx/>
              <a:buChar char="•"/>
            </a:pPr>
            <a:r>
              <a:rPr lang="en-US" sz="1400" dirty="0" smtClean="0">
                <a:solidFill>
                  <a:srgbClr val="000000"/>
                </a:solidFill>
                <a:latin typeface="Times" pitchFamily="-110" charset="0"/>
                <a:ea typeface="ＭＳ Ｐゴシック" pitchFamily="-110" charset="-128"/>
                <a:cs typeface="ＭＳ Ｐゴシック" pitchFamily="-110" charset="-128"/>
              </a:rPr>
              <a:t> and </a:t>
            </a:r>
            <a:r>
              <a:rPr lang="en-US" sz="1400" dirty="0">
                <a:solidFill>
                  <a:srgbClr val="000000"/>
                </a:solidFill>
                <a:latin typeface="Times" pitchFamily="-110" charset="0"/>
                <a:ea typeface="ＭＳ Ｐゴシック" pitchFamily="-110" charset="-128"/>
                <a:cs typeface="ＭＳ Ｐゴシック" pitchFamily="-110" charset="-128"/>
              </a:rPr>
              <a:t>this constant input of effort, time, and money to handle technological and organization change is the main stumbling block for preserving digital information beyond a few years.</a:t>
            </a:r>
            <a:r>
              <a:rPr lang="en-US" sz="1400" dirty="0" smtClean="0">
                <a:solidFill>
                  <a:srgbClr val="000000"/>
                </a:solidFill>
                <a:latin typeface="Times" pitchFamily="-110" charset="0"/>
                <a:ea typeface="ＭＳ Ｐゴシック" pitchFamily="-110" charset="-128"/>
                <a:cs typeface="ＭＳ Ｐゴシック" pitchFamily="-110" charset="-128"/>
              </a:rPr>
              <a:t> </a:t>
            </a:r>
          </a:p>
          <a:p>
            <a:pPr eaLnBrk="1" hangingPunct="1">
              <a:buFontTx/>
              <a:buChar char="•"/>
            </a:pPr>
            <a:endParaRPr lang="en-US" sz="1400" dirty="0" smtClean="0">
              <a:solidFill>
                <a:srgbClr val="000000"/>
              </a:solidFill>
              <a:latin typeface="Times" pitchFamily="-110" charset="0"/>
              <a:ea typeface="ＭＳ Ｐゴシック" pitchFamily="-110" charset="-128"/>
              <a:cs typeface="ＭＳ Ｐゴシック" pitchFamily="-110" charset="-128"/>
            </a:endParaRPr>
          </a:p>
          <a:p>
            <a:pPr eaLnBrk="1" hangingPunct="1">
              <a:buFontTx/>
              <a:buChar char="•"/>
            </a:pPr>
            <a:r>
              <a:rPr lang="en-US" sz="1400" dirty="0" smtClean="0">
                <a:solidFill>
                  <a:srgbClr val="000000"/>
                </a:solidFill>
                <a:latin typeface="Times" pitchFamily="-110" charset="0"/>
                <a:ea typeface="ＭＳ Ｐゴシック" pitchFamily="-110" charset="-128"/>
                <a:cs typeface="ＭＳ Ｐゴシック" pitchFamily="-110" charset="-128"/>
              </a:rPr>
              <a:t> </a:t>
            </a:r>
            <a:r>
              <a:rPr lang="en-US" sz="1400" dirty="0">
                <a:solidFill>
                  <a:srgbClr val="000000"/>
                </a:solidFill>
                <a:latin typeface="Times" pitchFamily="-110" charset="0"/>
                <a:ea typeface="ＭＳ Ｐゴシック" pitchFamily="-110" charset="-128"/>
                <a:cs typeface="ＭＳ Ｐゴシック" pitchFamily="-110" charset="-128"/>
              </a:rPr>
              <a:t>I believe that the most effective preservation succeeds by replicating copies of digital content in secure, distributed locations over time because security reduces the likelihood that any single cache will be compromised and distribution reduces the likelihood that the loss of any single cache will lead to a loss of the preserved content. A single organization is unlikely to have the capability to operate several geographically dispersed and securely maintained servers. Inter-institutional agreements must be put in place or there will be no commitment to act in concert over time. </a:t>
            </a:r>
          </a:p>
          <a:p>
            <a:pPr lvl="1" eaLnBrk="1" hangingPunct="1"/>
            <a:r>
              <a:rPr lang="en-US" dirty="0" smtClean="0">
                <a:latin typeface="Times New Roman" pitchFamily="-110" charset="0"/>
              </a:rPr>
              <a:t> , </a:t>
            </a:r>
            <a:r>
              <a:rPr lang="en-US" dirty="0">
                <a:latin typeface="Times New Roman" pitchFamily="-110" charset="0"/>
              </a:rPr>
              <a:t>Martin. MetaArchive presentation to SCHEV LAC, March 28, 2008</a:t>
            </a:r>
            <a:r>
              <a:rPr lang="en-US" dirty="0" smtClean="0">
                <a:latin typeface="Times New Roman" pitchFamily="-110" charset="0"/>
              </a:rPr>
              <a:t>.</a:t>
            </a:r>
          </a:p>
          <a:p>
            <a:pPr lvl="1" eaLnBrk="1" hangingPunct="1"/>
            <a:endParaRPr lang="en-US" dirty="0" smtClean="0">
              <a:latin typeface="Times New Roman" pitchFamily="-110" charset="0"/>
            </a:endParaRPr>
          </a:p>
          <a:p>
            <a:pPr eaLnBrk="1" hangingPunct="1"/>
            <a:endParaRPr lang="en-US" sz="1400" dirty="0" smtClean="0">
              <a:latin typeface="Arial"/>
              <a:cs typeface="Arial"/>
            </a:endParaRPr>
          </a:p>
          <a:p>
            <a:pPr eaLnBrk="1" hangingPunct="1"/>
            <a:r>
              <a:rPr lang="en-US" sz="1400" dirty="0" smtClean="0">
                <a:latin typeface="Arial"/>
                <a:cs typeface="Arial"/>
              </a:rPr>
              <a:t>And </a:t>
            </a:r>
            <a:r>
              <a:rPr lang="en-US" sz="1400" dirty="0" err="1" smtClean="0">
                <a:latin typeface="Arial"/>
                <a:cs typeface="Arial"/>
              </a:rPr>
              <a:t>MetaArchive</a:t>
            </a:r>
            <a:r>
              <a:rPr lang="en-US" sz="1400" dirty="0" smtClean="0">
                <a:latin typeface="Arial"/>
                <a:cs typeface="Arial"/>
              </a:rPr>
              <a:t> Cooperative offers such a preservation strategy and it is both affordable and easy to implement</a:t>
            </a:r>
            <a:r>
              <a:rPr lang="en-US" sz="1400" baseline="0" dirty="0" smtClean="0">
                <a:latin typeface="Arial"/>
                <a:cs typeface="Arial"/>
              </a:rPr>
              <a:t> and maintain</a:t>
            </a:r>
            <a:r>
              <a:rPr lang="en-US" sz="1400" dirty="0" smtClean="0">
                <a:latin typeface="Arial"/>
                <a:cs typeface="Arial"/>
              </a:rPr>
              <a:t>. But before going into the process and sample workflow, I want to clarify a few things</a:t>
            </a:r>
          </a:p>
          <a:p>
            <a:pPr eaLnBrk="1" hangingPunct="1"/>
            <a:endParaRPr lang="en-US" dirty="0" smtClean="0">
              <a:latin typeface="Times New Roman" pitchFamily="-110" charset="0"/>
            </a:endParaRPr>
          </a:p>
          <a:p>
            <a:pPr eaLnBrk="1" hangingPunct="1"/>
            <a:endParaRPr lang="en-US" dirty="0">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a:cs typeface="Arial"/>
              </a:rPr>
              <a:t>Backing</a:t>
            </a:r>
            <a:r>
              <a:rPr lang="en-US" baseline="0" dirty="0" smtClean="0">
                <a:latin typeface="Arial"/>
                <a:cs typeface="Arial"/>
              </a:rPr>
              <a:t> up is</a:t>
            </a:r>
            <a:r>
              <a:rPr lang="en-US" dirty="0" smtClean="0">
                <a:latin typeface="Arial"/>
                <a:cs typeface="Arial"/>
              </a:rPr>
              <a:t> not the same as preservation. </a:t>
            </a:r>
            <a:r>
              <a:rPr lang="en-US" b="1" dirty="0" smtClean="0">
                <a:latin typeface="Arial"/>
                <a:cs typeface="Arial"/>
              </a:rPr>
              <a:t>Backups are tactical measures--</a:t>
            </a:r>
            <a:r>
              <a:rPr lang="en-US" dirty="0" smtClean="0">
                <a:latin typeface="Arial"/>
                <a:cs typeface="Arial"/>
              </a:rPr>
              <a:t>actions to reach a specific and near term end.</a:t>
            </a:r>
            <a:r>
              <a:rPr lang="en-US" baseline="0" dirty="0" smtClean="0">
                <a:latin typeface="Arial"/>
                <a:cs typeface="Arial"/>
              </a:rPr>
              <a:t> W</a:t>
            </a:r>
            <a:r>
              <a:rPr lang="en-US" dirty="0" smtClean="0">
                <a:latin typeface="Arial"/>
                <a:cs typeface="Arial"/>
              </a:rPr>
              <a:t>e make regular copies (usually over-writing previous copies), and keep them handy to restore following a data-loss event. Did</a:t>
            </a:r>
            <a:r>
              <a:rPr lang="en-US" baseline="0" dirty="0" smtClean="0">
                <a:latin typeface="Arial"/>
                <a:cs typeface="Arial"/>
              </a:rPr>
              <a:t> you know, however, that </a:t>
            </a:r>
            <a:r>
              <a:rPr lang="en-US" dirty="0" smtClean="0">
                <a:latin typeface="Arial"/>
                <a:cs typeface="Arial"/>
              </a:rPr>
              <a:t>30% of all archives have been backed up only one time or not at all” [according to the 2005 Northeast Document Conservation Center Survey by </a:t>
            </a:r>
            <a:r>
              <a:rPr lang="en-US" dirty="0" err="1" smtClean="0">
                <a:latin typeface="Arial"/>
                <a:cs typeface="Arial"/>
              </a:rPr>
              <a:t>Bishoff</a:t>
            </a:r>
            <a:r>
              <a:rPr lang="en-US" dirty="0" smtClean="0">
                <a:latin typeface="Arial"/>
                <a:cs typeface="Arial"/>
              </a:rPr>
              <a:t> and </a:t>
            </a:r>
            <a:r>
              <a:rPr lang="en-US" dirty="0" err="1" smtClean="0">
                <a:latin typeface="Arial"/>
                <a:cs typeface="Arial"/>
              </a:rPr>
              <a:t>Clareson</a:t>
            </a:r>
            <a:r>
              <a:rPr lang="en-US" dirty="0" smtClean="0">
                <a:latin typeface="Arial"/>
                <a:cs typeface="Arial"/>
              </a:rPr>
              <a:t>].</a:t>
            </a:r>
          </a:p>
          <a:p>
            <a:pPr eaLnBrk="1" hangingPunct="1"/>
            <a:endParaRPr lang="en-US" dirty="0" smtClean="0">
              <a:latin typeface="Arial"/>
              <a:cs typeface="Arial"/>
            </a:endParaRPr>
          </a:p>
          <a:p>
            <a:pPr eaLnBrk="1" hangingPunct="1"/>
            <a:r>
              <a:rPr lang="en-US" dirty="0" smtClean="0">
                <a:latin typeface="Arial"/>
                <a:cs typeface="Arial"/>
              </a:rPr>
              <a:t>Preservation is a strategic goal to a long term outcome, and the means to achieve that goal. Backups are designed to address short-term data loss via minimal investment of money and staff resources. Backups are a good thing, but are not a comprehensive solution to the problem of preserving information over time.</a:t>
            </a:r>
          </a:p>
          <a:p>
            <a:pPr eaLnBrk="1" hangingPunct="1"/>
            <a:endParaRPr lang="en-US" dirty="0" smtClean="0">
              <a:latin typeface="Arial"/>
              <a:cs typeface="Arial"/>
            </a:endParaRPr>
          </a:p>
          <a:p>
            <a:pPr eaLnBrk="1" hangingPunct="1"/>
            <a:r>
              <a:rPr lang="en-US" dirty="0" smtClean="0">
                <a:latin typeface="Arial"/>
                <a:cs typeface="Arial"/>
              </a:rPr>
              <a:t>Yes, many of our institutions are satisfied with backups, and VT was until we helped create a practical preservation option in 2003 through our work with the </a:t>
            </a:r>
            <a:r>
              <a:rPr lang="en-US" dirty="0" err="1" smtClean="0">
                <a:latin typeface="Arial"/>
                <a:cs typeface="Arial"/>
              </a:rPr>
              <a:t>MetaArchive</a:t>
            </a:r>
            <a:r>
              <a:rPr lang="en-US" dirty="0" smtClean="0">
                <a:latin typeface="Arial"/>
                <a:cs typeface="Arial"/>
              </a:rPr>
              <a:t> Cooperative.</a:t>
            </a:r>
          </a:p>
          <a:p>
            <a:pPr eaLnBrk="1" hangingPunct="1"/>
            <a:endParaRPr lang="en-US" dirty="0" smtClean="0">
              <a:latin typeface="Arial"/>
              <a:cs typeface="Arial"/>
            </a:endParaRPr>
          </a:p>
          <a:p>
            <a:pPr eaLnBrk="1" hangingPunct="1"/>
            <a:r>
              <a:rPr lang="en-US" b="1" i="1" dirty="0" smtClean="0">
                <a:latin typeface="Arial"/>
                <a:cs typeface="Arial"/>
              </a:rPr>
              <a:t>An Institutional Repository is also not a preservation strategy. </a:t>
            </a:r>
            <a:r>
              <a:rPr lang="en-US" b="1" i="1" dirty="0" err="1" smtClean="0">
                <a:latin typeface="Arial"/>
                <a:cs typeface="Arial"/>
              </a:rPr>
              <a:t>IRs</a:t>
            </a:r>
            <a:r>
              <a:rPr lang="en-US" b="1" i="1" dirty="0" smtClean="0">
                <a:latin typeface="Arial"/>
                <a:cs typeface="Arial"/>
              </a:rPr>
              <a:t> are largely a centralized approach aimed at </a:t>
            </a:r>
            <a:r>
              <a:rPr lang="en-US" dirty="0" smtClean="0">
                <a:latin typeface="Arial"/>
                <a:cs typeface="Arial"/>
              </a:rPr>
              <a:t>managing information flow within an institution. </a:t>
            </a:r>
          </a:p>
          <a:p>
            <a:endParaRPr lang="en-US" dirty="0"/>
          </a:p>
        </p:txBody>
      </p:sp>
      <p:sp>
        <p:nvSpPr>
          <p:cNvPr id="4" name="Slide Number Placeholder 3"/>
          <p:cNvSpPr>
            <a:spLocks noGrp="1"/>
          </p:cNvSpPr>
          <p:nvPr>
            <p:ph type="sldNum" sz="quarter" idx="10"/>
          </p:nvPr>
        </p:nvSpPr>
        <p:spPr/>
        <p:txBody>
          <a:bodyPr/>
          <a:lstStyle/>
          <a:p>
            <a:fld id="{D75FC03F-9B0C-344F-92CC-50BDE922AEC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100" b="1" i="1" dirty="0" smtClean="0">
                <a:latin typeface="Arial"/>
                <a:ea typeface="Times" charset="0"/>
                <a:cs typeface="Arial"/>
              </a:rPr>
              <a:t>Digital Preservation is Strategic. Preserving information over </a:t>
            </a:r>
            <a:r>
              <a:rPr lang="en-US" sz="1100" dirty="0" smtClean="0">
                <a:latin typeface="Arial"/>
                <a:ea typeface="Times" charset="0"/>
                <a:cs typeface="Arial"/>
              </a:rPr>
              <a:t>long periods requires systematic attention, not benign neglect like we can get sometimes away with with books on our library shelves.</a:t>
            </a:r>
          </a:p>
          <a:p>
            <a:pPr eaLnBrk="1" hangingPunct="1"/>
            <a:endParaRPr lang="en-US" sz="1100" dirty="0" smtClean="0">
              <a:latin typeface="Arial"/>
              <a:ea typeface="Times" charset="0"/>
              <a:cs typeface="Arial"/>
            </a:endParaRPr>
          </a:p>
          <a:p>
            <a:pPr eaLnBrk="1" hangingPunct="1"/>
            <a:r>
              <a:rPr lang="en-US" sz="1100" dirty="0" smtClean="0">
                <a:latin typeface="Arial"/>
                <a:ea typeface="Times" charset="0"/>
                <a:cs typeface="Arial"/>
              </a:rPr>
              <a:t>To realistically address the issues involved in preserving </a:t>
            </a:r>
            <a:r>
              <a:rPr lang="en-US" sz="1100" dirty="0" err="1" smtClean="0">
                <a:latin typeface="Arial"/>
                <a:ea typeface="Times" charset="0"/>
                <a:cs typeface="Arial"/>
              </a:rPr>
              <a:t>ETDs</a:t>
            </a:r>
            <a:r>
              <a:rPr lang="en-US" sz="1100" dirty="0" smtClean="0">
                <a:latin typeface="Arial"/>
                <a:ea typeface="Times" charset="0"/>
                <a:cs typeface="Arial"/>
              </a:rPr>
              <a:t> over time, a true digital preservation program requires </a:t>
            </a:r>
          </a:p>
          <a:p>
            <a:pPr lvl="1" eaLnBrk="1" hangingPunct="1"/>
            <a:r>
              <a:rPr lang="en-US" sz="1100" dirty="0" smtClean="0">
                <a:latin typeface="Arial"/>
                <a:ea typeface="Times" charset="0"/>
                <a:cs typeface="Arial"/>
              </a:rPr>
              <a:t>Geographically dispersed set of secure caches  AND</a:t>
            </a:r>
          </a:p>
          <a:p>
            <a:pPr lvl="1" eaLnBrk="1" hangingPunct="1"/>
            <a:r>
              <a:rPr lang="en-US" sz="1100" dirty="0" smtClean="0">
                <a:latin typeface="Arial"/>
                <a:ea typeface="Times" charset="0"/>
                <a:cs typeface="Arial"/>
              </a:rPr>
              <a:t>Some ongoing investment</a:t>
            </a:r>
          </a:p>
          <a:p>
            <a:pPr eaLnBrk="1" hangingPunct="1"/>
            <a:endParaRPr lang="en-US" sz="1100" dirty="0" smtClean="0">
              <a:latin typeface="Arial"/>
              <a:ea typeface="Times" charset="0"/>
              <a:cs typeface="Arial"/>
            </a:endParaRPr>
          </a:p>
          <a:p>
            <a:pPr eaLnBrk="1" hangingPunct="1"/>
            <a:r>
              <a:rPr lang="en-US" sz="1100" dirty="0" smtClean="0">
                <a:latin typeface="Arial"/>
                <a:ea typeface="Times" charset="0"/>
                <a:cs typeface="Arial"/>
              </a:rPr>
              <a:t>Therefore, a </a:t>
            </a:r>
            <a:r>
              <a:rPr lang="en-US" sz="1100" dirty="0" smtClean="0">
                <a:latin typeface="Arial"/>
                <a:cs typeface="Arial"/>
              </a:rPr>
              <a:t>Distributed Digital Preservation Network (DDPN) is most effective like the </a:t>
            </a:r>
            <a:r>
              <a:rPr lang="en-US" sz="1100" b="1" dirty="0" err="1" smtClean="0"/>
              <a:t>MetaArchive</a:t>
            </a:r>
            <a:r>
              <a:rPr lang="en-US" sz="1100" b="1" dirty="0" smtClean="0"/>
              <a:t> Cooperative, which</a:t>
            </a:r>
            <a:r>
              <a:rPr lang="en-US" sz="1100" b="1" baseline="0" dirty="0" smtClean="0"/>
              <a:t> </a:t>
            </a:r>
            <a:r>
              <a:rPr lang="en-US" sz="1100" dirty="0" smtClean="0"/>
              <a:t>is a “community-owned, community-led initiative comprised of libraries, archives, and other cultural memory organizations. Using a technical framework that is based on the LOCKSS (Lots of Copies Keep Stuff Safe) software, members contribute digital collections into a geographically distributed network where they are mutually mirrored and refreshed on secure file servers in multiple locations.” [</a:t>
            </a:r>
            <a:r>
              <a:rPr lang="en-US" sz="1100" dirty="0" err="1" smtClean="0"/>
              <a:t>MetaA</a:t>
            </a:r>
            <a:r>
              <a:rPr lang="en-US" sz="1100" dirty="0" smtClean="0"/>
              <a:t> Content Policy] </a:t>
            </a:r>
            <a:endParaRPr lang="en-US" sz="1100" dirty="0" smtClean="0">
              <a:latin typeface="Arial"/>
              <a:cs typeface="Arial"/>
            </a:endParaRPr>
          </a:p>
          <a:p>
            <a:pPr eaLnBrk="1" hangingPunct="1"/>
            <a:endParaRPr lang="en-US" sz="1100" dirty="0" smtClean="0">
              <a:latin typeface="Times" charset="0"/>
              <a:ea typeface="Times" charset="0"/>
              <a:cs typeface="Times" charset="0"/>
            </a:endParaRPr>
          </a:p>
          <a:p>
            <a:pPr eaLnBrk="1" hangingPunct="1"/>
            <a:r>
              <a:rPr lang="en-US" sz="1100" dirty="0" smtClean="0"/>
              <a:t>The </a:t>
            </a:r>
            <a:r>
              <a:rPr lang="en-US" sz="1100" dirty="0" err="1" smtClean="0"/>
              <a:t>MetaArchive</a:t>
            </a:r>
            <a:r>
              <a:rPr lang="en-US" sz="1100" dirty="0" smtClean="0"/>
              <a:t> Cooperative is a distributed "dark archive" digital preservation option. </a:t>
            </a:r>
          </a:p>
          <a:p>
            <a:endParaRPr lang="en-US" dirty="0"/>
          </a:p>
        </p:txBody>
      </p:sp>
      <p:sp>
        <p:nvSpPr>
          <p:cNvPr id="4" name="Slide Number Placeholder 3"/>
          <p:cNvSpPr>
            <a:spLocks noGrp="1"/>
          </p:cNvSpPr>
          <p:nvPr>
            <p:ph type="sldNum" sz="quarter" idx="10"/>
          </p:nvPr>
        </p:nvSpPr>
        <p:spPr/>
        <p:txBody>
          <a:bodyPr/>
          <a:lstStyle/>
          <a:p>
            <a:fld id="{D75FC03F-9B0C-344F-92CC-50BDE922AEC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a:noFill/>
        </p:spPr>
        <p:txBody>
          <a:bodyPr/>
          <a:lstStyle/>
          <a:p>
            <a:r>
              <a:rPr lang="en-US" smtClean="0">
                <a:latin typeface="Times" pitchFamily="-110" charset="0"/>
              </a:rPr>
              <a:t>ETDWorkshopGMcSession1.ppt</a:t>
            </a:r>
          </a:p>
        </p:txBody>
      </p:sp>
      <p:sp>
        <p:nvSpPr>
          <p:cNvPr id="28675" name="Rectangle 7"/>
          <p:cNvSpPr>
            <a:spLocks noGrp="1" noChangeArrowheads="1"/>
          </p:cNvSpPr>
          <p:nvPr>
            <p:ph type="sldNum" sz="quarter" idx="5"/>
          </p:nvPr>
        </p:nvSpPr>
        <p:spPr>
          <a:noFill/>
        </p:spPr>
        <p:txBody>
          <a:bodyPr/>
          <a:lstStyle/>
          <a:p>
            <a:fld id="{FCD6AEB5-7664-6148-9637-0063244ED2DE}" type="slidenum">
              <a:rPr lang="en-US">
                <a:latin typeface="Times" pitchFamily="-110" charset="0"/>
              </a:rPr>
              <a:pPr/>
              <a:t>9</a:t>
            </a:fld>
            <a:endParaRPr lang="en-US">
              <a:latin typeface="Times" pitchFamily="-110"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pPr eaLnBrk="1" hangingPunct="1"/>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chemeClr val="bg1"/>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5" name="Rectangle 4"/>
          <p:cNvSpPr>
            <a:spLocks noChangeArrowheads="1"/>
          </p:cNvSpPr>
          <p:nvPr/>
        </p:nvSpPr>
        <p:spPr bwMode="invGray">
          <a:xfrm>
            <a:off x="0" y="5127625"/>
            <a:ext cx="9144000" cy="46038"/>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prstTxWarp prst="textNoShape">
              <a:avLst/>
            </a:prstTxWarp>
          </a:bodyPr>
          <a:lstStyle/>
          <a:p>
            <a:pPr algn="ctr"/>
            <a:endParaRPr lang="en-US">
              <a:solidFill>
                <a:srgbClr val="FFFFFF"/>
              </a:solidFill>
              <a:latin typeface="Corbel" pitchFamily="-110" charset="0"/>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solidFill>
                  <a:srgbClr val="FFFFFF"/>
                </a:solidFill>
              </a:defRPr>
            </a:lvl1pPr>
          </a:lstStyle>
          <a:p>
            <a:r>
              <a:rPr lang="en-US" smtClean="0"/>
              <a:t>6/16/2010</a:t>
            </a:r>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r>
              <a:rPr lang="en-US" smtClean="0"/>
              <a:t>ETD 2010 Preservation Workshop</a:t>
            </a:r>
            <a:endParaRPr lang="en-US" dirty="0"/>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97C78135-2F1F-3F4C-A390-5176EE9A8226}"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6/16/2010</a:t>
            </a:r>
            <a:endParaRPr lang="en-US"/>
          </a:p>
        </p:txBody>
      </p:sp>
      <p:sp>
        <p:nvSpPr>
          <p:cNvPr id="5" name="Footer Placeholder 4"/>
          <p:cNvSpPr>
            <a:spLocks noGrp="1"/>
          </p:cNvSpPr>
          <p:nvPr>
            <p:ph type="ftr" sz="quarter" idx="11"/>
          </p:nvPr>
        </p:nvSpPr>
        <p:spPr/>
        <p:txBody>
          <a:bodyPr/>
          <a:lstStyle>
            <a:lvl1pPr>
              <a:defRPr/>
            </a:lvl1pPr>
          </a:lstStyle>
          <a:p>
            <a:r>
              <a:rPr lang="en-US" smtClean="0"/>
              <a:t>ETD 2010 Preservation Workshop</a:t>
            </a:r>
            <a:endParaRPr lang="en-US" dirty="0"/>
          </a:p>
        </p:txBody>
      </p:sp>
      <p:sp>
        <p:nvSpPr>
          <p:cNvPr id="6" name="Slide Number Placeholder 5"/>
          <p:cNvSpPr>
            <a:spLocks noGrp="1"/>
          </p:cNvSpPr>
          <p:nvPr>
            <p:ph type="sldNum" sz="quarter" idx="12"/>
          </p:nvPr>
        </p:nvSpPr>
        <p:spPr/>
        <p:txBody>
          <a:bodyPr/>
          <a:lstStyle>
            <a:lvl1pPr>
              <a:defRPr/>
            </a:lvl1pPr>
          </a:lstStyle>
          <a:p>
            <a:fld id="{52D8CA06-C73A-474B-8286-3997B443C9F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w="48000" cmpd="thickThin">
            <a:noFill/>
            <a:miter lim="800000"/>
            <a:headEnd/>
            <a:tailEnd/>
          </a:ln>
          <a:effectLst>
            <a:outerShdw blurRad="63500" dist="10160" dir="10800000" algn="tl" rotWithShape="0">
              <a:srgbClr val="000000">
                <a:alpha val="59999"/>
              </a:srgbClr>
            </a:outerShdw>
          </a:effectLst>
        </p:spPr>
        <p:txBody>
          <a:bodyPr anchor="ctr">
            <a:prstTxWarp prst="textNoShape">
              <a:avLst/>
            </a:prstTxWarp>
          </a:bodyPr>
          <a:lstStyle/>
          <a:p>
            <a:pPr algn="ctr"/>
            <a:endParaRPr lang="en-US">
              <a:solidFill>
                <a:srgbClr val="FFFFFF"/>
              </a:solidFill>
              <a:latin typeface="Corbel" pitchFamily="-110" charset="0"/>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r>
              <a:rPr lang="en-US" smtClean="0"/>
              <a:t>6/16/2010</a:t>
            </a: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r>
              <a:rPr lang="en-US" smtClean="0"/>
              <a:t>ETD 2010 Preservation Workshop</a:t>
            </a:r>
            <a:endParaRPr lang="en-US" dirty="0"/>
          </a:p>
        </p:txBody>
      </p:sp>
      <p:sp>
        <p:nvSpPr>
          <p:cNvPr id="8" name="Slide Number Placeholder 5"/>
          <p:cNvSpPr>
            <a:spLocks noGrp="1"/>
          </p:cNvSpPr>
          <p:nvPr>
            <p:ph type="sldNum" sz="quarter" idx="12"/>
          </p:nvPr>
        </p:nvSpPr>
        <p:spPr/>
        <p:txBody>
          <a:bodyPr/>
          <a:lstStyle>
            <a:lvl1pPr>
              <a:defRPr/>
            </a:lvl1pPr>
          </a:lstStyle>
          <a:p>
            <a:fld id="{729070D6-B36F-5245-A74D-EA86AE1B9DF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1538" y="533400"/>
            <a:ext cx="8162925"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r>
              <a:rPr lang="en-US" smtClean="0"/>
              <a:t>6/16/2010</a:t>
            </a: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r>
              <a:rPr lang="en-US" smtClean="0"/>
              <a:t>ETD 2010 Preservation Workshop</a:t>
            </a: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436CF281-0B21-6445-854D-748AC5C639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6492875" y="5486400"/>
            <a:ext cx="2193925" cy="914400"/>
          </a:xfrm>
          <a:prstGeom prst="rect">
            <a:avLst/>
          </a:prstGeom>
          <a:noFill/>
          <a:ln w="9525">
            <a:noFill/>
            <a:miter lim="800000"/>
            <a:headEnd/>
            <a:tailEnd/>
          </a:ln>
        </p:spPr>
      </p:pic>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r>
              <a:rPr lang="en-US" smtClean="0"/>
              <a:t>6/16/2010</a:t>
            </a:r>
            <a:endParaRPr lang="en-US"/>
          </a:p>
        </p:txBody>
      </p:sp>
      <p:sp>
        <p:nvSpPr>
          <p:cNvPr id="6" name="Footer Placeholder 4"/>
          <p:cNvSpPr>
            <a:spLocks noGrp="1"/>
          </p:cNvSpPr>
          <p:nvPr>
            <p:ph type="ftr" sz="quarter" idx="11"/>
          </p:nvPr>
        </p:nvSpPr>
        <p:spPr>
          <a:xfrm>
            <a:off x="457200" y="6477000"/>
            <a:ext cx="8229600" cy="274638"/>
          </a:xfrm>
        </p:spPr>
        <p:txBody>
          <a:bodyPr/>
          <a:lstStyle>
            <a:lvl1pPr algn="ctr">
              <a:defRPr/>
            </a:lvl1pPr>
          </a:lstStyle>
          <a:p>
            <a:r>
              <a:rPr lang="en-US" smtClean="0"/>
              <a:t>ETD 2010 Preservation Workshop</a:t>
            </a:r>
            <a:endParaRPr lang="en-US" dirty="0"/>
          </a:p>
        </p:txBody>
      </p:sp>
      <p:sp>
        <p:nvSpPr>
          <p:cNvPr id="7" name="Slide Number Placeholder 5"/>
          <p:cNvSpPr>
            <a:spLocks noGrp="1"/>
          </p:cNvSpPr>
          <p:nvPr>
            <p:ph type="sldNum" sz="quarter" idx="12"/>
          </p:nvPr>
        </p:nvSpPr>
        <p:spPr>
          <a:xfrm>
            <a:off x="8204200" y="6477000"/>
            <a:ext cx="482600" cy="274638"/>
          </a:xfrm>
        </p:spPr>
        <p:txBody>
          <a:bodyPr/>
          <a:lstStyle>
            <a:lvl1pPr>
              <a:defRPr/>
            </a:lvl1pPr>
          </a:lstStyle>
          <a:p>
            <a:fld id="{74D69E87-C031-0B45-A0C3-E4D4624E59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5" name="Rectangle 4"/>
          <p:cNvSpPr>
            <a:spLocks noChangeArrowheads="1"/>
          </p:cNvSpPr>
          <p:nvPr/>
        </p:nvSpPr>
        <p:spPr bwMode="invGray">
          <a:xfrm>
            <a:off x="0" y="2601913"/>
            <a:ext cx="9144000" cy="46037"/>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prstTxWarp prst="textNoShape">
              <a:avLst/>
            </a:prstTxWarp>
          </a:bodyPr>
          <a:lstStyle/>
          <a:p>
            <a:pPr algn="ctr"/>
            <a:endParaRPr lang="en-US">
              <a:solidFill>
                <a:srgbClr val="FFFFFF"/>
              </a:solidFill>
              <a:latin typeface="Corbel" pitchFamily="-110" charset="0"/>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r>
              <a:rPr lang="en-US" smtClean="0"/>
              <a:t>6/16/2010</a:t>
            </a:r>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r>
              <a:rPr lang="en-US" smtClean="0"/>
              <a:t>ETD 2010 Preservation Workshop</a:t>
            </a:r>
            <a:endParaRPr lang="en-US" dirty="0"/>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A4B3EAE1-C213-414F-9CE6-AD1D0AE9BBCA}"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r>
              <a:rPr lang="en-US" smtClean="0"/>
              <a:t>6/16/2010</a:t>
            </a:r>
            <a:endParaRPr lang="en-US"/>
          </a:p>
        </p:txBody>
      </p:sp>
      <p:sp>
        <p:nvSpPr>
          <p:cNvPr id="6" name="Footer Placeholder 4"/>
          <p:cNvSpPr>
            <a:spLocks noGrp="1"/>
          </p:cNvSpPr>
          <p:nvPr>
            <p:ph type="ftr" sz="quarter" idx="11"/>
          </p:nvPr>
        </p:nvSpPr>
        <p:spPr/>
        <p:txBody>
          <a:bodyPr/>
          <a:lstStyle>
            <a:lvl1pPr>
              <a:defRPr/>
            </a:lvl1pPr>
          </a:lstStyle>
          <a:p>
            <a:r>
              <a:rPr lang="en-US" smtClean="0"/>
              <a:t>ETD 2010 Preservation Workshop</a:t>
            </a:r>
            <a:endParaRPr lang="en-US" dirty="0"/>
          </a:p>
        </p:txBody>
      </p:sp>
      <p:sp>
        <p:nvSpPr>
          <p:cNvPr id="7" name="Slide Number Placeholder 5"/>
          <p:cNvSpPr>
            <a:spLocks noGrp="1"/>
          </p:cNvSpPr>
          <p:nvPr>
            <p:ph type="sldNum" sz="quarter" idx="12"/>
          </p:nvPr>
        </p:nvSpPr>
        <p:spPr/>
        <p:txBody>
          <a:bodyPr/>
          <a:lstStyle>
            <a:lvl1pPr>
              <a:defRPr/>
            </a:lvl1pPr>
          </a:lstStyle>
          <a:p>
            <a:fld id="{8D42ECA0-76D1-E64F-A95B-88CF5A1E14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r>
              <a:rPr lang="en-US" smtClean="0"/>
              <a:t>6/16/2010</a:t>
            </a:r>
            <a:endParaRPr lang="en-US"/>
          </a:p>
        </p:txBody>
      </p:sp>
      <p:sp>
        <p:nvSpPr>
          <p:cNvPr id="8" name="Footer Placeholder 4"/>
          <p:cNvSpPr>
            <a:spLocks noGrp="1"/>
          </p:cNvSpPr>
          <p:nvPr>
            <p:ph type="ftr" sz="quarter" idx="11"/>
          </p:nvPr>
        </p:nvSpPr>
        <p:spPr/>
        <p:txBody>
          <a:bodyPr/>
          <a:lstStyle>
            <a:lvl1pPr>
              <a:defRPr/>
            </a:lvl1pPr>
          </a:lstStyle>
          <a:p>
            <a:r>
              <a:rPr lang="en-US" smtClean="0"/>
              <a:t>ETD 2010 Preservation Workshop</a:t>
            </a:r>
            <a:endParaRPr lang="en-US" dirty="0"/>
          </a:p>
        </p:txBody>
      </p:sp>
      <p:sp>
        <p:nvSpPr>
          <p:cNvPr id="9" name="Slide Number Placeholder 5"/>
          <p:cNvSpPr>
            <a:spLocks noGrp="1"/>
          </p:cNvSpPr>
          <p:nvPr>
            <p:ph type="sldNum" sz="quarter" idx="12"/>
          </p:nvPr>
        </p:nvSpPr>
        <p:spPr/>
        <p:txBody>
          <a:bodyPr/>
          <a:lstStyle>
            <a:lvl1pPr>
              <a:defRPr/>
            </a:lvl1pPr>
          </a:lstStyle>
          <a:p>
            <a:fld id="{82B656E4-F03C-5C46-8141-7F35FE4E2B1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US" smtClean="0"/>
              <a:t>6/16/2010</a:t>
            </a:r>
            <a:endParaRPr lang="en-US"/>
          </a:p>
        </p:txBody>
      </p:sp>
      <p:sp>
        <p:nvSpPr>
          <p:cNvPr id="4" name="Footer Placeholder 4"/>
          <p:cNvSpPr>
            <a:spLocks noGrp="1"/>
          </p:cNvSpPr>
          <p:nvPr>
            <p:ph type="ftr" sz="quarter" idx="11"/>
          </p:nvPr>
        </p:nvSpPr>
        <p:spPr/>
        <p:txBody>
          <a:bodyPr/>
          <a:lstStyle>
            <a:lvl1pPr>
              <a:defRPr/>
            </a:lvl1pPr>
          </a:lstStyle>
          <a:p>
            <a:r>
              <a:rPr lang="en-US" smtClean="0"/>
              <a:t>ETD 2010 Preservation Workshop</a:t>
            </a:r>
            <a:endParaRPr lang="en-US" dirty="0"/>
          </a:p>
        </p:txBody>
      </p:sp>
      <p:sp>
        <p:nvSpPr>
          <p:cNvPr id="5" name="Slide Number Placeholder 5"/>
          <p:cNvSpPr>
            <a:spLocks noGrp="1"/>
          </p:cNvSpPr>
          <p:nvPr>
            <p:ph type="sldNum" sz="quarter" idx="12"/>
          </p:nvPr>
        </p:nvSpPr>
        <p:spPr/>
        <p:txBody>
          <a:bodyPr/>
          <a:lstStyle>
            <a:lvl1pPr>
              <a:defRPr/>
            </a:lvl1pPr>
          </a:lstStyle>
          <a:p>
            <a:fld id="{FF1DA0BF-5810-1848-8135-4EEBB870FA0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6/16/2010</a:t>
            </a:r>
            <a:endParaRPr lang="en-US"/>
          </a:p>
        </p:txBody>
      </p:sp>
      <p:sp>
        <p:nvSpPr>
          <p:cNvPr id="3" name="Footer Placeholder 2"/>
          <p:cNvSpPr>
            <a:spLocks noGrp="1"/>
          </p:cNvSpPr>
          <p:nvPr>
            <p:ph type="ftr" sz="quarter" idx="11"/>
          </p:nvPr>
        </p:nvSpPr>
        <p:spPr/>
        <p:txBody>
          <a:bodyPr/>
          <a:lstStyle>
            <a:lvl1pPr>
              <a:defRPr/>
            </a:lvl1pPr>
          </a:lstStyle>
          <a:p>
            <a:r>
              <a:rPr lang="en-US" smtClean="0"/>
              <a:t>ETD 2010 Preservation Workshop</a:t>
            </a:r>
            <a:endParaRPr lang="en-US" dirty="0"/>
          </a:p>
        </p:txBody>
      </p:sp>
      <p:sp>
        <p:nvSpPr>
          <p:cNvPr id="4" name="Slide Number Placeholder 3"/>
          <p:cNvSpPr>
            <a:spLocks noGrp="1"/>
          </p:cNvSpPr>
          <p:nvPr>
            <p:ph type="sldNum" sz="quarter" idx="12"/>
          </p:nvPr>
        </p:nvSpPr>
        <p:spPr/>
        <p:txBody>
          <a:bodyPr/>
          <a:lstStyle>
            <a:lvl1pPr>
              <a:defRPr/>
            </a:lvl1pPr>
          </a:lstStyle>
          <a:p>
            <a:fld id="{848F3B02-5510-1A47-AAA5-FAC36CB8BB4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r>
              <a:rPr lang="en-US" smtClean="0"/>
              <a:t>6/16/2010</a:t>
            </a:r>
            <a:endParaRPr lang="en-US"/>
          </a:p>
        </p:txBody>
      </p:sp>
      <p:sp>
        <p:nvSpPr>
          <p:cNvPr id="8" name="Footer Placeholder 5"/>
          <p:cNvSpPr>
            <a:spLocks noGrp="1"/>
          </p:cNvSpPr>
          <p:nvPr>
            <p:ph type="ftr" sz="quarter" idx="11"/>
          </p:nvPr>
        </p:nvSpPr>
        <p:spPr/>
        <p:txBody>
          <a:bodyPr/>
          <a:lstStyle>
            <a:lvl1pPr>
              <a:defRPr/>
            </a:lvl1pPr>
          </a:lstStyle>
          <a:p>
            <a:r>
              <a:rPr lang="en-US" smtClean="0"/>
              <a:t>ETD 2010 Preservation Workshop</a:t>
            </a:r>
            <a:endParaRPr lang="en-US" dirty="0"/>
          </a:p>
        </p:txBody>
      </p:sp>
      <p:sp>
        <p:nvSpPr>
          <p:cNvPr id="9" name="Slide Number Placeholder 6"/>
          <p:cNvSpPr>
            <a:spLocks noGrp="1"/>
          </p:cNvSpPr>
          <p:nvPr>
            <p:ph type="sldNum" sz="quarter" idx="12"/>
          </p:nvPr>
        </p:nvSpPr>
        <p:spPr/>
        <p:txBody>
          <a:bodyPr/>
          <a:lstStyle>
            <a:lvl1pPr>
              <a:defRPr/>
            </a:lvl1pPr>
          </a:lstStyle>
          <a:p>
            <a:fld id="{A900FFC2-807D-1A48-8B3C-FC76C5B69F3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r>
              <a:rPr lang="en-US" smtClean="0"/>
              <a:t>6/16/2010</a:t>
            </a: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rgbClr val="BCBCBC"/>
                </a:solidFill>
              </a:defRPr>
            </a:lvl1pPr>
          </a:lstStyle>
          <a:p>
            <a:r>
              <a:rPr lang="en-US" smtClean="0"/>
              <a:t>ETD 2010 Preservation Workshop</a:t>
            </a: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876935C7-BBFB-0346-996A-2CC4B29A3EC8}"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prstTxWarp prst="textNoShape">
              <a:avLst/>
            </a:prstTxWarp>
          </a:bodyPr>
          <a:lstStyle/>
          <a:p>
            <a:pPr algn="ctr"/>
            <a:endParaRPr lang="en-US">
              <a:solidFill>
                <a:srgbClr val="FFFFFF"/>
              </a:solidFill>
              <a:latin typeface="Corbel" pitchFamily="-110" charset="0"/>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wrap="square" lIns="91440" tIns="45720" rIns="45720" bIns="45720" numCol="1" anchor="ctr" anchorCtr="0" compatLnSpc="1">
            <a:prstTxWarp prst="textNoShape">
              <a:avLst/>
            </a:prstTxWarp>
            <a:normAutofit/>
          </a:bodyPr>
          <a:lstStyle/>
          <a:p>
            <a:pPr lvl="0"/>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3F3F3F"/>
                </a:solidFill>
                <a:latin typeface="Corbel" pitchFamily="-110" charset="0"/>
              </a:defRPr>
            </a:lvl1pPr>
          </a:lstStyle>
          <a:p>
            <a:r>
              <a:rPr lang="en-US" smtClean="0"/>
              <a:t>6/16/2010</a:t>
            </a:r>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wrap="square" lIns="45720" tIns="45720" rIns="45720" bIns="0" numCol="1" anchor="b" anchorCtr="0" compatLnSpc="1">
            <a:prstTxWarp prst="textNoShape">
              <a:avLst/>
            </a:prstTxWarp>
          </a:bodyPr>
          <a:lstStyle>
            <a:lvl1pPr>
              <a:defRPr sz="1200">
                <a:solidFill>
                  <a:srgbClr val="3F3F3F"/>
                </a:solidFill>
                <a:latin typeface="Corbel" pitchFamily="-110" charset="0"/>
              </a:defRPr>
            </a:lvl1pPr>
          </a:lstStyle>
          <a:p>
            <a:r>
              <a:rPr lang="en-US" smtClean="0"/>
              <a:t>ETD 2010 Preservation Workshop</a:t>
            </a: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itchFamily="-110" charset="0"/>
              </a:defRPr>
            </a:lvl1pPr>
          </a:lstStyle>
          <a:p>
            <a:fld id="{1A283778-880A-7546-9484-8843B950C1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799" r:id="rId4"/>
    <p:sldLayoutId id="2147483800" r:id="rId5"/>
    <p:sldLayoutId id="2147483801" r:id="rId6"/>
    <p:sldLayoutId id="2147483806" r:id="rId7"/>
    <p:sldLayoutId id="2147483807" r:id="rId8"/>
    <p:sldLayoutId id="2147483808" r:id="rId9"/>
    <p:sldLayoutId id="2147483802" r:id="rId10"/>
    <p:sldLayoutId id="2147483809" r:id="rId11"/>
    <p:sldLayoutId id="2147483810" r:id="rId12"/>
  </p:sldLayoutIdLst>
  <p:hf hdr="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p:titleStyle>
    <p:bodyStyle>
      <a:lvl1pPr marL="438150" indent="-319088" algn="l" rtl="0" eaLnBrk="0" fontAlgn="base" hangingPunct="0">
        <a:spcBef>
          <a:spcPct val="0"/>
        </a:spcBef>
        <a:spcAft>
          <a:spcPct val="0"/>
        </a:spcAft>
        <a:buClr>
          <a:schemeClr val="accent1"/>
        </a:buClr>
        <a:buSzPct val="80000"/>
        <a:buFont typeface="Wingdings 2" pitchFamily="-110"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110" charset="2"/>
        <a:buChar char=""/>
        <a:defRPr sz="2800" kern="1200">
          <a:solidFill>
            <a:schemeClr val="tx1"/>
          </a:solidFill>
          <a:latin typeface="+mn-lt"/>
          <a:ea typeface="ＭＳ Ｐゴシック" pitchFamily="-110" charset="-128"/>
          <a:cs typeface="+mn-cs"/>
        </a:defRPr>
      </a:lvl2pPr>
      <a:lvl3pPr marL="995363" indent="-228600" algn="l" rtl="0" eaLnBrk="0" fontAlgn="base" hangingPunct="0">
        <a:spcBef>
          <a:spcPct val="20000"/>
        </a:spcBef>
        <a:spcAft>
          <a:spcPct val="0"/>
        </a:spcAft>
        <a:buClr>
          <a:srgbClr val="E66C7D"/>
        </a:buClr>
        <a:buFont typeface="Arial" pitchFamily="-110" charset="0"/>
        <a:buChar char="▪"/>
        <a:defRPr sz="2400" kern="1200">
          <a:solidFill>
            <a:schemeClr val="tx1"/>
          </a:solidFill>
          <a:latin typeface="+mn-lt"/>
          <a:ea typeface="ＭＳ Ｐゴシック" pitchFamily="-110" charset="-128"/>
          <a:cs typeface="+mn-cs"/>
        </a:defRPr>
      </a:lvl3pPr>
      <a:lvl4pPr marL="1216025" indent="-182563" algn="l" rtl="0" eaLnBrk="0" fontAlgn="base" hangingPunct="0">
        <a:spcBef>
          <a:spcPct val="20000"/>
        </a:spcBef>
        <a:spcAft>
          <a:spcPct val="0"/>
        </a:spcAft>
        <a:buClr>
          <a:srgbClr val="6BB76D"/>
        </a:buClr>
        <a:buFont typeface="Arial" pitchFamily="-110" charset="0"/>
        <a:buChar char="▪"/>
        <a:defRPr sz="2000" kern="1200">
          <a:solidFill>
            <a:schemeClr val="tx1"/>
          </a:solidFill>
          <a:latin typeface="+mn-lt"/>
          <a:ea typeface="ＭＳ Ｐゴシック" pitchFamily="-110" charset="-128"/>
          <a:cs typeface="+mn-cs"/>
        </a:defRPr>
      </a:lvl4pPr>
      <a:lvl5pPr marL="1425575" indent="-182563" algn="l" rtl="0" eaLnBrk="0" fontAlgn="base" hangingPunct="0">
        <a:spcBef>
          <a:spcPct val="20000"/>
        </a:spcBef>
        <a:spcAft>
          <a:spcPct val="0"/>
        </a:spcAft>
        <a:buClr>
          <a:srgbClr val="E88651"/>
        </a:buClr>
        <a:buFont typeface="Wingdings 3" pitchFamily="-110" charset="2"/>
        <a:buChar char=""/>
        <a:defRPr lang="en-US" sz="2000" kern="1200">
          <a:solidFill>
            <a:schemeClr val="tx1"/>
          </a:solidFill>
          <a:latin typeface="+mn-lt"/>
          <a:ea typeface="ＭＳ Ｐゴシック" pitchFamily="-110"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metaarchive.org/conspectu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hyperlink" Target="http://www.ndltd.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7.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hyperlink" Target="http://www.digitalpreservation.gov/importan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4" Type="http://schemas.openxmlformats.org/officeDocument/2006/relationships/image" Target="../media/image12.jpeg"/><Relationship Id="rId5" Type="http://schemas.openxmlformats.org/officeDocument/2006/relationships/image" Target="../media/image13.jpe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 Id="rId6"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gailmac@vt.edu" TargetMode="External"/><Relationship Id="rId3" Type="http://schemas.openxmlformats.org/officeDocument/2006/relationships/hyperlink" Target="mailto:katherine.skinner@MetaArchive.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hyperlink" Target="http://scholar.lib.vt.edu/theses/available/etd-10022007-144864"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hyperlink" Target="http://metaarchive.org/sites/default/files/conspectus_md_2005.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4" Type="http://schemas.openxmlformats.org/officeDocument/2006/relationships/image" Target="../media/image27.png"/><Relationship Id="rId5" Type="http://schemas.openxmlformats.org/officeDocument/2006/relationships/image" Target="../media/image28.png"/><Relationship Id="rId7"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 Id="rId6" Type="http://schemas.openxmlformats.org/officeDocument/2006/relationships/image" Target="../media/image29.png"/></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dcollections.bc.edu/R/?func=search&amp;local_base=gen01-bcd03" TargetMode="External"/><Relationship Id="rId3" Type="http://schemas.openxmlformats.org/officeDocument/2006/relationships/image" Target="../media/image36.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4" Type="http://schemas.openxmlformats.org/officeDocument/2006/relationships/image" Target="../media/image27.png"/><Relationship Id="rId5" Type="http://schemas.openxmlformats.org/officeDocument/2006/relationships/image" Target="../media/image28.png"/><Relationship Id="rId7"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 Id="rId6"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ala.org/ala/mgrps/divs/alcts/resources/preserv/defdigpres0408.cfm"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5C..%5CMAC-NDLTD-DDP-network%5CPreservation-Committee%5CPolicy-Planning%5Cpolicy_skeleton.docx" TargetMode="External"/><Relationship Id="rId3" Type="http://schemas.openxmlformats.org/officeDocument/2006/relationships/image" Target="../media/image3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metaarchive.org/GDDP" TargetMode="External"/><Relationship Id="rId3" Type="http://schemas.openxmlformats.org/officeDocument/2006/relationships/image" Target="../media/image39.wmf"/><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hyperlink" Target="..%5C..%5CMAC-NDLTD-DDP-network%5CPreservation-Committee%5CPolicy-Planning%5CBC_ETD-DDP-Policy_ETD2010.doc" TargetMode="External"/><Relationship Id="rId3"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3"/>
          <p:cNvSpPr>
            <a:spLocks noGrp="1"/>
          </p:cNvSpPr>
          <p:nvPr>
            <p:ph type="ctrTitle" sz="quarter"/>
          </p:nvPr>
        </p:nvSpPr>
        <p:spPr>
          <a:xfrm>
            <a:off x="685800" y="914400"/>
            <a:ext cx="8077200" cy="1673352"/>
          </a:xfrm>
        </p:spPr>
        <p:txBody>
          <a:bodyPr>
            <a:normAutofit/>
          </a:bodyPr>
          <a:lstStyle/>
          <a:p>
            <a:pPr algn="ctr"/>
            <a:r>
              <a:rPr lang="en-US" sz="4400" b="0" dirty="0" smtClean="0">
                <a:solidFill>
                  <a:srgbClr val="F0AD00"/>
                </a:solidFill>
                <a:ea typeface="ＭＳ Ｐゴシック" pitchFamily="-110" charset="-128"/>
                <a:cs typeface="ＭＳ Ｐゴシック" pitchFamily="-110" charset="-128"/>
              </a:rPr>
              <a:t>Distributed Digital Preservation Workshop for </a:t>
            </a:r>
            <a:r>
              <a:rPr lang="en-US" sz="4400" b="0" dirty="0" err="1" smtClean="0">
                <a:solidFill>
                  <a:srgbClr val="F0AD00"/>
                </a:solidFill>
                <a:ea typeface="ＭＳ Ｐゴシック" pitchFamily="-110" charset="-128"/>
                <a:cs typeface="ＭＳ Ｐゴシック" pitchFamily="-110" charset="-128"/>
              </a:rPr>
              <a:t>ETDs</a:t>
            </a:r>
            <a:endParaRPr lang="en-US" sz="4400" b="0" dirty="0" smtClean="0">
              <a:solidFill>
                <a:srgbClr val="F0AD00"/>
              </a:solidFill>
              <a:ea typeface="ＭＳ Ｐゴシック" pitchFamily="-110" charset="-128"/>
              <a:cs typeface="ＭＳ Ｐゴシック" pitchFamily="-110" charset="-128"/>
            </a:endParaRPr>
          </a:p>
        </p:txBody>
      </p:sp>
      <p:sp>
        <p:nvSpPr>
          <p:cNvPr id="16387" name="Subtitle 4"/>
          <p:cNvSpPr>
            <a:spLocks noGrp="1"/>
          </p:cNvSpPr>
          <p:nvPr>
            <p:ph type="subTitle" sz="quarter" idx="1"/>
          </p:nvPr>
        </p:nvSpPr>
        <p:spPr>
          <a:xfrm>
            <a:off x="1447800" y="3124200"/>
            <a:ext cx="6477000" cy="2962275"/>
          </a:xfrm>
        </p:spPr>
        <p:txBody>
          <a:bodyPr/>
          <a:lstStyle/>
          <a:p>
            <a:pPr>
              <a:buFont typeface="Wingdings" pitchFamily="-110" charset="2"/>
              <a:buNone/>
            </a:pPr>
            <a:endParaRPr lang="en-US" dirty="0" smtClean="0">
              <a:ea typeface="ＭＳ Ｐゴシック" pitchFamily="-110" charset="-128"/>
              <a:cs typeface="ＭＳ Ｐゴシック" pitchFamily="-110" charset="-128"/>
            </a:endParaRPr>
          </a:p>
          <a:p>
            <a:pPr algn="ctr">
              <a:buFont typeface="Wingdings" pitchFamily="-110" charset="2"/>
              <a:buNone/>
            </a:pPr>
            <a:r>
              <a:rPr lang="en-US" sz="2800" dirty="0" smtClean="0">
                <a:ea typeface="ＭＳ Ｐゴシック" pitchFamily="-110" charset="-128"/>
                <a:cs typeface="ＭＳ Ｐゴシック" pitchFamily="-110" charset="-128"/>
              </a:rPr>
              <a:t>Gail McMillan, Virginia Tech</a:t>
            </a:r>
          </a:p>
          <a:p>
            <a:pPr algn="ctr">
              <a:buFont typeface="Wingdings" pitchFamily="-110" charset="2"/>
              <a:buNone/>
            </a:pPr>
            <a:r>
              <a:rPr lang="en-US" sz="2800" dirty="0" smtClean="0">
                <a:ea typeface="ＭＳ Ｐゴシック" pitchFamily="-110" charset="-128"/>
                <a:cs typeface="ＭＳ Ｐゴシック" pitchFamily="-110" charset="-128"/>
              </a:rPr>
              <a:t>Martin </a:t>
            </a:r>
            <a:r>
              <a:rPr lang="en-US" sz="2800" dirty="0" err="1" smtClean="0">
                <a:ea typeface="ＭＳ Ｐゴシック" pitchFamily="-110" charset="-128"/>
                <a:cs typeface="ＭＳ Ｐゴシック" pitchFamily="-110" charset="-128"/>
              </a:rPr>
              <a:t>Halbert</a:t>
            </a:r>
            <a:r>
              <a:rPr lang="en-US" sz="2800" dirty="0" smtClean="0">
                <a:ea typeface="ＭＳ Ｐゴシック" pitchFamily="-110" charset="-128"/>
                <a:cs typeface="ＭＳ Ｐゴシック" pitchFamily="-110" charset="-128"/>
              </a:rPr>
              <a:t>, University of North Texas</a:t>
            </a:r>
          </a:p>
          <a:p>
            <a:pPr algn="ctr">
              <a:buFont typeface="Wingdings" pitchFamily="-110" charset="2"/>
              <a:buNone/>
            </a:pPr>
            <a:r>
              <a:rPr lang="en-US" sz="2800" dirty="0" smtClean="0">
                <a:ea typeface="ＭＳ Ｐゴシック" pitchFamily="-110" charset="-128"/>
                <a:cs typeface="ＭＳ Ｐゴシック" pitchFamily="-110" charset="-128"/>
              </a:rPr>
              <a:t>Bill Donovan, Boston College</a:t>
            </a:r>
          </a:p>
          <a:p>
            <a:pPr algn="ctr">
              <a:buFont typeface="Wingdings" pitchFamily="-110" charset="2"/>
              <a:buNone/>
            </a:pPr>
            <a:r>
              <a:rPr lang="en-US" sz="2800" dirty="0" smtClean="0">
                <a:ea typeface="ＭＳ Ｐゴシック" pitchFamily="-110" charset="-128"/>
                <a:cs typeface="ＭＳ Ｐゴシック" pitchFamily="-110" charset="-128"/>
              </a:rPr>
              <a:t>MetaArchive Cooperative</a:t>
            </a:r>
          </a:p>
          <a:p>
            <a:pPr algn="ctr">
              <a:buFont typeface="Wingdings" pitchFamily="-110" charset="2"/>
              <a:buNone/>
            </a:pPr>
            <a:endParaRPr lang="en-US" sz="2800" dirty="0" smtClean="0">
              <a:ea typeface="ＭＳ Ｐゴシック" pitchFamily="-110" charset="-128"/>
              <a:cs typeface="ＭＳ Ｐゴシック" pitchFamily="-110" charset="-128"/>
            </a:endParaRPr>
          </a:p>
          <a:p>
            <a:pPr algn="ctr">
              <a:buFont typeface="Wingdings" pitchFamily="-110" charset="2"/>
              <a:buNone/>
            </a:pPr>
            <a:r>
              <a:rPr lang="en-US" sz="2000" dirty="0" smtClean="0">
                <a:ea typeface="ＭＳ Ｐゴシック" pitchFamily="-110" charset="-128"/>
                <a:cs typeface="ＭＳ Ｐゴシック" pitchFamily="-110" charset="-128"/>
              </a:rPr>
              <a:t>13</a:t>
            </a:r>
            <a:r>
              <a:rPr lang="en-US" sz="2000" baseline="30000" dirty="0" smtClean="0">
                <a:ea typeface="ＭＳ Ｐゴシック" pitchFamily="-110" charset="-128"/>
                <a:cs typeface="ＭＳ Ｐゴシック" pitchFamily="-110" charset="-128"/>
              </a:rPr>
              <a:t>th</a:t>
            </a:r>
            <a:r>
              <a:rPr lang="en-US" sz="2000" dirty="0" smtClean="0">
                <a:ea typeface="ＭＳ Ｐゴシック" pitchFamily="-110" charset="-128"/>
                <a:cs typeface="ＭＳ Ｐゴシック" pitchFamily="-110" charset="-128"/>
              </a:rPr>
              <a:t> International Symposium on </a:t>
            </a:r>
            <a:r>
              <a:rPr lang="en-US" sz="2000" dirty="0" err="1" smtClean="0">
                <a:ea typeface="ＭＳ Ｐゴシック" pitchFamily="-110" charset="-128"/>
                <a:cs typeface="ＭＳ Ｐゴシック" pitchFamily="-110" charset="-128"/>
              </a:rPr>
              <a:t>ETDs</a:t>
            </a:r>
            <a:endParaRPr lang="en-US" sz="2000" dirty="0" smtClean="0">
              <a:ea typeface="ＭＳ Ｐゴシック" pitchFamily="-110" charset="-128"/>
              <a:cs typeface="ＭＳ Ｐゴシック" pitchFamily="-110" charset="-128"/>
            </a:endParaRPr>
          </a:p>
          <a:p>
            <a:pPr algn="ctr">
              <a:buFont typeface="Wingdings" pitchFamily="-110" charset="2"/>
              <a:buNone/>
            </a:pPr>
            <a:r>
              <a:rPr lang="en-US" sz="2000" dirty="0" smtClean="0">
                <a:ea typeface="ＭＳ Ｐゴシック" pitchFamily="-110" charset="-128"/>
                <a:cs typeface="ＭＳ Ｐゴシック" pitchFamily="-110" charset="-128"/>
              </a:rPr>
              <a:t>University of Texas, Austin</a:t>
            </a:r>
          </a:p>
          <a:p>
            <a:pPr algn="ctr">
              <a:buFont typeface="Wingdings" pitchFamily="-110" charset="2"/>
              <a:buNone/>
            </a:pPr>
            <a:r>
              <a:rPr lang="en-US" dirty="0" smtClean="0">
                <a:ea typeface="ＭＳ Ｐゴシック" pitchFamily="-110" charset="-128"/>
                <a:cs typeface="ＭＳ Ｐゴシック" pitchFamily="-110" charset="-128"/>
              </a:rPr>
              <a:t>June 16, 2010</a:t>
            </a:r>
            <a:endParaRPr lang="en-US" sz="2000" dirty="0" smtClean="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sz="4000" b="0" dirty="0">
                <a:solidFill>
                  <a:schemeClr val="accent1"/>
                </a:solidFill>
                <a:ea typeface="ＭＳ Ｐゴシック" pitchFamily="-110" charset="-128"/>
                <a:cs typeface="ＭＳ Ｐゴシック" pitchFamily="-110" charset="-128"/>
              </a:rPr>
              <a:t>ETD Preservation Survey</a:t>
            </a:r>
          </a:p>
        </p:txBody>
      </p:sp>
      <p:sp>
        <p:nvSpPr>
          <p:cNvPr id="29699" name="Rectangle 3"/>
          <p:cNvSpPr>
            <a:spLocks noGrp="1" noChangeArrowheads="1"/>
          </p:cNvSpPr>
          <p:nvPr>
            <p:ph type="body" idx="1"/>
          </p:nvPr>
        </p:nvSpPr>
        <p:spPr/>
        <p:txBody>
          <a:bodyPr/>
          <a:lstStyle/>
          <a:p>
            <a:pPr eaLnBrk="1" hangingPunct="1"/>
            <a:r>
              <a:rPr lang="en-US" dirty="0">
                <a:latin typeface="Corbel (Body)"/>
                <a:ea typeface="ＭＳ Ｐゴシック" pitchFamily="-110" charset="-128"/>
                <a:cs typeface="Corbel (Body)"/>
              </a:rPr>
              <a:t>Gauge the digital library community’s interest in an ETD-specific archive</a:t>
            </a:r>
          </a:p>
          <a:p>
            <a:pPr eaLnBrk="1" hangingPunct="1"/>
            <a:r>
              <a:rPr lang="en-US" dirty="0">
                <a:latin typeface="Corbel (Body)"/>
                <a:ea typeface="ＭＳ Ｐゴシック" pitchFamily="-110" charset="-128"/>
                <a:cs typeface="Corbel (Body)"/>
              </a:rPr>
              <a:t>6 academic </a:t>
            </a:r>
            <a:r>
              <a:rPr lang="en-US" dirty="0" err="1">
                <a:latin typeface="Corbel (Body)"/>
                <a:ea typeface="ＭＳ Ｐゴシック" pitchFamily="-110" charset="-128"/>
                <a:cs typeface="Corbel (Body)"/>
              </a:rPr>
              <a:t>listservs</a:t>
            </a:r>
            <a:endParaRPr lang="en-US" dirty="0">
              <a:latin typeface="Corbel (Body)"/>
              <a:ea typeface="ＭＳ Ｐゴシック" pitchFamily="-110" charset="-128"/>
              <a:cs typeface="Corbel (Body)"/>
            </a:endParaRPr>
          </a:p>
          <a:p>
            <a:pPr lvl="1" eaLnBrk="1" hangingPunct="1"/>
            <a:r>
              <a:rPr lang="en-US" dirty="0">
                <a:latin typeface="Corbel (Body)"/>
                <a:cs typeface="Corbel (Body)"/>
              </a:rPr>
              <a:t>ARL, ASERL, CGS, DLF</a:t>
            </a:r>
          </a:p>
          <a:p>
            <a:pPr lvl="1" eaLnBrk="1" hangingPunct="1"/>
            <a:r>
              <a:rPr lang="en-US" dirty="0">
                <a:latin typeface="Corbel (Body)"/>
                <a:cs typeface="Corbel (Body)"/>
              </a:rPr>
              <a:t>NDLTD, ETD</a:t>
            </a:r>
          </a:p>
          <a:p>
            <a:pPr eaLnBrk="1" hangingPunct="1"/>
            <a:r>
              <a:rPr lang="en-US" dirty="0">
                <a:latin typeface="Corbel (Body)"/>
                <a:ea typeface="ＭＳ Ｐゴシック" pitchFamily="-110" charset="-128"/>
                <a:cs typeface="Corbel (Body)"/>
              </a:rPr>
              <a:t>14 multiple-choice and short answer questions</a:t>
            </a:r>
          </a:p>
          <a:p>
            <a:pPr eaLnBrk="1" hangingPunct="1"/>
            <a:r>
              <a:rPr lang="en-US" dirty="0">
                <a:latin typeface="Corbel (Body)"/>
                <a:ea typeface="ＭＳ Ｐゴシック" pitchFamily="-110" charset="-128"/>
                <a:cs typeface="Corbel (Body)"/>
              </a:rPr>
              <a:t>Dec. 13, 2007 - April 10, 2008</a:t>
            </a:r>
          </a:p>
          <a:p>
            <a:pPr eaLnBrk="1" hangingPunct="1"/>
            <a:r>
              <a:rPr lang="en-US" dirty="0">
                <a:latin typeface="Corbel (Body)"/>
                <a:ea typeface="ＭＳ Ｐゴシック" pitchFamily="-110" charset="-128"/>
                <a:cs typeface="Corbel (Body)"/>
              </a:rPr>
              <a:t>96 completed surveys</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31746" name="Picture 2" descr="Q1ALL"/>
          <p:cNvPicPr>
            <a:picLocks noGrp="1" noChangeAspect="1" noChangeArrowheads="1"/>
          </p:cNvPicPr>
          <p:nvPr>
            <p:ph idx="4294967295"/>
          </p:nvPr>
        </p:nvPicPr>
        <p:blipFill>
          <a:blip r:embed="rId3"/>
          <a:srcRect/>
          <a:stretch>
            <a:fillRect/>
          </a:stretch>
        </p:blipFill>
        <p:spPr>
          <a:xfrm>
            <a:off x="2209800" y="0"/>
            <a:ext cx="5505450" cy="6858000"/>
          </a:xfrm>
        </p:spPr>
      </p:pic>
      <p:sp>
        <p:nvSpPr>
          <p:cNvPr id="31747" name="Rectangle 3"/>
          <p:cNvSpPr>
            <a:spLocks noChangeArrowheads="1"/>
          </p:cNvSpPr>
          <p:nvPr/>
        </p:nvSpPr>
        <p:spPr bwMode="auto">
          <a:xfrm>
            <a:off x="1901825" y="11906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848F3B02-5510-1A47-AAA5-FAC36CB8BB49}"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r>
              <a:rPr lang="en-US" sz="4000" b="0" dirty="0">
                <a:ea typeface="ＭＳ Ｐゴシック" pitchFamily="-110" charset="-128"/>
                <a:cs typeface="ＭＳ Ｐゴシック" pitchFamily="-110" charset="-128"/>
              </a:rPr>
              <a:t>ETD File Formats</a:t>
            </a:r>
          </a:p>
        </p:txBody>
      </p:sp>
      <p:sp>
        <p:nvSpPr>
          <p:cNvPr id="33795" name="Rectangle 3"/>
          <p:cNvSpPr>
            <a:spLocks noGrp="1" noChangeArrowheads="1"/>
          </p:cNvSpPr>
          <p:nvPr>
            <p:ph type="body" sz="half" idx="1"/>
          </p:nvPr>
        </p:nvSpPr>
        <p:spPr>
          <a:xfrm>
            <a:off x="912813" y="1905000"/>
            <a:ext cx="3963987" cy="4191000"/>
          </a:xfrm>
        </p:spPr>
        <p:txBody>
          <a:bodyPr/>
          <a:lstStyle/>
          <a:p>
            <a:pPr eaLnBrk="1" hangingPunct="1"/>
            <a:r>
              <a:rPr lang="en-US" dirty="0">
                <a:latin typeface="Corbel (Body)"/>
                <a:ea typeface="ＭＳ Ｐゴシック" pitchFamily="-110" charset="-128"/>
                <a:cs typeface="Corbel (Body)"/>
              </a:rPr>
              <a:t>85%   PDF</a:t>
            </a:r>
          </a:p>
          <a:p>
            <a:pPr eaLnBrk="1" hangingPunct="1"/>
            <a:r>
              <a:rPr lang="en-US" dirty="0">
                <a:latin typeface="Corbel (Body)"/>
                <a:ea typeface="ＭＳ Ｐゴシック" pitchFamily="-110" charset="-128"/>
                <a:cs typeface="Corbel (Body)"/>
              </a:rPr>
              <a:t>30%    JPG</a:t>
            </a:r>
          </a:p>
          <a:p>
            <a:pPr eaLnBrk="1" hangingPunct="1"/>
            <a:r>
              <a:rPr lang="en-US" dirty="0">
                <a:latin typeface="Corbel (Body)"/>
                <a:ea typeface="ＭＳ Ｐゴシック" pitchFamily="-110" charset="-128"/>
                <a:cs typeface="Corbel (Body)"/>
              </a:rPr>
              <a:t>27%    WAV</a:t>
            </a:r>
          </a:p>
          <a:p>
            <a:pPr eaLnBrk="1" hangingPunct="1"/>
            <a:r>
              <a:rPr lang="en-US" dirty="0">
                <a:latin typeface="Corbel (Body)"/>
                <a:ea typeface="ＭＳ Ｐゴシック" pitchFamily="-110" charset="-128"/>
                <a:cs typeface="Corbel (Body)"/>
              </a:rPr>
              <a:t>24%    GIF</a:t>
            </a:r>
          </a:p>
          <a:p>
            <a:pPr eaLnBrk="1" hangingPunct="1"/>
            <a:r>
              <a:rPr lang="en-US" dirty="0">
                <a:latin typeface="Corbel (Body)"/>
                <a:ea typeface="ＭＳ Ｐゴシック" pitchFamily="-110" charset="-128"/>
                <a:cs typeface="Corbel (Body)"/>
              </a:rPr>
              <a:t>23%    HTML, MOV</a:t>
            </a:r>
          </a:p>
          <a:p>
            <a:pPr eaLnBrk="1" hangingPunct="1"/>
            <a:r>
              <a:rPr lang="en-US" dirty="0">
                <a:latin typeface="Corbel (Body)"/>
                <a:ea typeface="ＭＳ Ｐゴシック" pitchFamily="-110" charset="-128"/>
                <a:cs typeface="Corbel (Body)"/>
              </a:rPr>
              <a:t>21%    AVI, MP3</a:t>
            </a:r>
          </a:p>
          <a:p>
            <a:pPr eaLnBrk="1" hangingPunct="1"/>
            <a:endParaRPr lang="en-US" dirty="0">
              <a:latin typeface="Corbel (Body)"/>
              <a:ea typeface="ＭＳ Ｐゴシック" pitchFamily="-110" charset="-128"/>
              <a:cs typeface="Corbel (Body)"/>
            </a:endParaRPr>
          </a:p>
          <a:p>
            <a:pPr eaLnBrk="1" hangingPunct="1">
              <a:buFont typeface="Wingdings" pitchFamily="-110" charset="2"/>
              <a:buNone/>
            </a:pPr>
            <a:r>
              <a:rPr lang="en-US" sz="1800" dirty="0">
                <a:latin typeface="Corbel (Body)"/>
                <a:ea typeface="ＭＳ Ｐゴシック" pitchFamily="-110" charset="-128"/>
                <a:cs typeface="Corbel (Body)"/>
                <a:hlinkClick r:id="rId3"/>
              </a:rPr>
              <a:t>MetaArchive Conspectus Database</a:t>
            </a:r>
            <a:endParaRPr lang="en-US" dirty="0">
              <a:latin typeface="Corbel (Body)"/>
              <a:ea typeface="ＭＳ Ｐゴシック" pitchFamily="-110" charset="-128"/>
              <a:cs typeface="Corbel (Body)"/>
            </a:endParaRPr>
          </a:p>
        </p:txBody>
      </p:sp>
      <p:sp>
        <p:nvSpPr>
          <p:cNvPr id="33796" name="Rectangle 4"/>
          <p:cNvSpPr>
            <a:spLocks noGrp="1" noChangeArrowheads="1"/>
          </p:cNvSpPr>
          <p:nvPr>
            <p:ph type="body" sz="half" idx="2"/>
          </p:nvPr>
        </p:nvSpPr>
        <p:spPr>
          <a:xfrm>
            <a:off x="5048250" y="1905000"/>
            <a:ext cx="3975100" cy="4191000"/>
          </a:xfrm>
        </p:spPr>
        <p:txBody>
          <a:bodyPr/>
          <a:lstStyle/>
          <a:p>
            <a:pPr eaLnBrk="1" hangingPunct="1"/>
            <a:endParaRPr lang="en-US">
              <a:ea typeface="ＭＳ Ｐゴシック" pitchFamily="-110" charset="-128"/>
              <a:cs typeface="ＭＳ Ｐゴシック" pitchFamily="-110" charset="-128"/>
            </a:endParaRPr>
          </a:p>
        </p:txBody>
      </p:sp>
      <p:pic>
        <p:nvPicPr>
          <p:cNvPr id="33797" name="Picture 5" descr="Q6Formats"/>
          <p:cNvPicPr>
            <a:picLocks noChangeAspect="1" noChangeArrowheads="1"/>
          </p:cNvPicPr>
          <p:nvPr/>
        </p:nvPicPr>
        <p:blipFill>
          <a:blip r:embed="rId4"/>
          <a:srcRect/>
          <a:stretch>
            <a:fillRect/>
          </a:stretch>
        </p:blipFill>
        <p:spPr bwMode="auto">
          <a:xfrm>
            <a:off x="5638800" y="152400"/>
            <a:ext cx="3257550" cy="65532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r>
              <a:rPr lang="en-US" smtClean="0"/>
              <a:t>6/16/2010</a:t>
            </a:r>
            <a:endParaRPr lang="en-US"/>
          </a:p>
        </p:txBody>
      </p:sp>
      <p:sp>
        <p:nvSpPr>
          <p:cNvPr id="7" name="Slide Number Placeholder 6"/>
          <p:cNvSpPr>
            <a:spLocks noGrp="1"/>
          </p:cNvSpPr>
          <p:nvPr>
            <p:ph type="sldNum" sz="quarter" idx="12"/>
          </p:nvPr>
        </p:nvSpPr>
        <p:spPr/>
        <p:txBody>
          <a:bodyPr/>
          <a:lstStyle/>
          <a:p>
            <a:fld id="{8D42ECA0-76D1-E64F-A95B-88CF5A1E1450}"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5448"/>
            <a:ext cx="8458200" cy="1252728"/>
          </a:xfrm>
        </p:spPr>
        <p:txBody>
          <a:bodyPr>
            <a:noAutofit/>
          </a:bodyPr>
          <a:lstStyle/>
          <a:p>
            <a:pPr eaLnBrk="1" hangingPunct="1"/>
            <a:r>
              <a:rPr lang="en-US" sz="4000" b="0" dirty="0" smtClean="0">
                <a:ea typeface="ＭＳ Ｐゴシック" pitchFamily="-110" charset="-128"/>
                <a:cs typeface="ＭＳ Ｐゴシック" pitchFamily="-110" charset="-128"/>
              </a:rPr>
              <a:t>Platforms and </a:t>
            </a:r>
            <a:r>
              <a:rPr lang="en-US" sz="4000" b="0" dirty="0">
                <a:ea typeface="ＭＳ Ｐゴシック" pitchFamily="-110" charset="-128"/>
                <a:cs typeface="ＭＳ Ｐゴシック" pitchFamily="-110" charset="-128"/>
              </a:rPr>
              <a:t>Institutional Repositories hosting </a:t>
            </a:r>
            <a:r>
              <a:rPr lang="en-US" sz="4000" b="0" dirty="0" err="1">
                <a:ea typeface="ＭＳ Ｐゴシック" pitchFamily="-110" charset="-128"/>
                <a:cs typeface="ＭＳ Ｐゴシック" pitchFamily="-110" charset="-128"/>
              </a:rPr>
              <a:t>ETDs</a:t>
            </a:r>
            <a:endParaRPr lang="en-US" sz="4000" b="0" dirty="0">
              <a:ea typeface="ＭＳ Ｐゴシック" pitchFamily="-110" charset="-128"/>
              <a:cs typeface="ＭＳ Ｐゴシック" pitchFamily="-110" charset="-128"/>
            </a:endParaRPr>
          </a:p>
        </p:txBody>
      </p:sp>
      <p:sp>
        <p:nvSpPr>
          <p:cNvPr id="35843" name="Rectangle 3"/>
          <p:cNvSpPr>
            <a:spLocks noGrp="1" noChangeArrowheads="1"/>
          </p:cNvSpPr>
          <p:nvPr>
            <p:ph type="body" idx="1"/>
          </p:nvPr>
        </p:nvSpPr>
        <p:spPr/>
        <p:txBody>
          <a:bodyPr/>
          <a:lstStyle/>
          <a:p>
            <a:pPr eaLnBrk="1" hangingPunct="1"/>
            <a:r>
              <a:rPr lang="en-US" sz="2800" dirty="0">
                <a:solidFill>
                  <a:srgbClr val="000000"/>
                </a:solidFill>
                <a:latin typeface="Corbel (Body)"/>
                <a:ea typeface="ＭＳ Ｐゴシック" pitchFamily="-110" charset="-128"/>
                <a:cs typeface="Corbel (Body)"/>
              </a:rPr>
              <a:t>26%	</a:t>
            </a:r>
            <a:r>
              <a:rPr lang="en-US" sz="2800" dirty="0" err="1">
                <a:solidFill>
                  <a:srgbClr val="000000"/>
                </a:solidFill>
                <a:latin typeface="Corbel (Body)"/>
                <a:ea typeface="ＭＳ Ｐゴシック" pitchFamily="-110" charset="-128"/>
                <a:cs typeface="Corbel (Body)"/>
              </a:rPr>
              <a:t>DSpace</a:t>
            </a:r>
            <a:r>
              <a:rPr lang="en-US" sz="2800" dirty="0">
                <a:solidFill>
                  <a:srgbClr val="000000"/>
                </a:solidFill>
                <a:latin typeface="Corbel (Body)"/>
                <a:ea typeface="ＭＳ Ｐゴシック" pitchFamily="-110" charset="-128"/>
                <a:cs typeface="Corbel (Body)"/>
              </a:rPr>
              <a:t> </a:t>
            </a:r>
          </a:p>
          <a:p>
            <a:pPr eaLnBrk="1" hangingPunct="1"/>
            <a:r>
              <a:rPr lang="en-US" sz="2800" dirty="0">
                <a:solidFill>
                  <a:srgbClr val="000000"/>
                </a:solidFill>
                <a:latin typeface="Corbel (Body)"/>
                <a:ea typeface="ＭＳ Ｐゴシック" pitchFamily="-110" charset="-128"/>
                <a:cs typeface="Corbel (Body)"/>
              </a:rPr>
              <a:t>13% 	</a:t>
            </a:r>
            <a:r>
              <a:rPr lang="en-US" sz="2800" dirty="0" err="1">
                <a:solidFill>
                  <a:srgbClr val="000000"/>
                </a:solidFill>
                <a:latin typeface="Corbel (Body)"/>
                <a:ea typeface="ＭＳ Ｐゴシック" pitchFamily="-110" charset="-128"/>
                <a:cs typeface="Corbel (Body)"/>
              </a:rPr>
              <a:t>ETD_db</a:t>
            </a:r>
            <a:endParaRPr lang="en-US" sz="2800" dirty="0">
              <a:solidFill>
                <a:srgbClr val="000000"/>
              </a:solidFill>
              <a:latin typeface="Corbel (Body)"/>
              <a:ea typeface="ＭＳ Ｐゴシック" pitchFamily="-110" charset="-128"/>
              <a:cs typeface="Corbel (Body)"/>
            </a:endParaRPr>
          </a:p>
          <a:p>
            <a:pPr eaLnBrk="1" hangingPunct="1"/>
            <a:r>
              <a:rPr lang="en-US" sz="2800" dirty="0">
                <a:solidFill>
                  <a:srgbClr val="000000"/>
                </a:solidFill>
                <a:latin typeface="Corbel (Body)"/>
                <a:ea typeface="ＭＳ Ｐゴシック" pitchFamily="-110" charset="-128"/>
                <a:cs typeface="Corbel (Body)"/>
              </a:rPr>
              <a:t>  3%	Fedora</a:t>
            </a:r>
          </a:p>
          <a:p>
            <a:pPr eaLnBrk="1" hangingPunct="1"/>
            <a:r>
              <a:rPr lang="en-US" sz="2800" dirty="0">
                <a:solidFill>
                  <a:srgbClr val="000000"/>
                </a:solidFill>
                <a:latin typeface="Corbel (Body)"/>
                <a:ea typeface="ＭＳ Ｐゴシック" pitchFamily="-110" charset="-128"/>
                <a:cs typeface="Corbel (Body)"/>
              </a:rPr>
              <a:t>  1%	</a:t>
            </a:r>
            <a:r>
              <a:rPr lang="en-US" sz="2800" dirty="0" err="1">
                <a:solidFill>
                  <a:srgbClr val="000000"/>
                </a:solidFill>
                <a:latin typeface="Corbel (Body)"/>
                <a:ea typeface="ＭＳ Ｐゴシック" pitchFamily="-110" charset="-128"/>
                <a:cs typeface="Corbel (Body)"/>
              </a:rPr>
              <a:t>Eprints</a:t>
            </a:r>
            <a:endParaRPr lang="en-US" sz="2800" dirty="0">
              <a:solidFill>
                <a:srgbClr val="000000"/>
              </a:solidFill>
              <a:latin typeface="Corbel (Body)"/>
              <a:ea typeface="ＭＳ Ｐゴシック" pitchFamily="-110" charset="-128"/>
              <a:cs typeface="Corbel (Body)"/>
            </a:endParaRPr>
          </a:p>
          <a:p>
            <a:pPr eaLnBrk="1" hangingPunct="1">
              <a:buFont typeface="Wingdings" pitchFamily="-110" charset="2"/>
              <a:buNone/>
            </a:pPr>
            <a:r>
              <a:rPr lang="en-US" sz="2800" dirty="0">
                <a:solidFill>
                  <a:srgbClr val="000000"/>
                </a:solidFill>
                <a:latin typeface="Corbel (Body)"/>
                <a:ea typeface="ＭＳ Ｐゴシック" pitchFamily="-110" charset="-128"/>
                <a:cs typeface="Corbel (Body)"/>
              </a:rPr>
              <a:t> </a:t>
            </a:r>
          </a:p>
          <a:p>
            <a:pPr eaLnBrk="1" hangingPunct="1"/>
            <a:r>
              <a:rPr lang="en-US" sz="2800" dirty="0">
                <a:solidFill>
                  <a:srgbClr val="000000"/>
                </a:solidFill>
                <a:latin typeface="Corbel (Body)"/>
                <a:ea typeface="ＭＳ Ｐゴシック" pitchFamily="-110" charset="-128"/>
                <a:cs typeface="Corbel (Body)"/>
              </a:rPr>
              <a:t>29%	Locally developed systems </a:t>
            </a:r>
          </a:p>
          <a:p>
            <a:pPr eaLnBrk="1" hangingPunct="1"/>
            <a:r>
              <a:rPr lang="en-US" sz="2800" dirty="0">
                <a:solidFill>
                  <a:srgbClr val="000000"/>
                </a:solidFill>
                <a:latin typeface="Corbel (Body)"/>
                <a:ea typeface="ＭＳ Ｐゴシック" pitchFamily="-110" charset="-128"/>
                <a:cs typeface="Corbel (Body)"/>
              </a:rPr>
              <a:t>29% 	Others</a:t>
            </a:r>
          </a:p>
          <a:p>
            <a:pPr eaLnBrk="1" hangingPunct="1"/>
            <a:endParaRPr lang="en-US" sz="2800" dirty="0">
              <a:ea typeface="ＭＳ Ｐゴシック" pitchFamily="-110" charset="-128"/>
              <a:cs typeface="ＭＳ Ｐゴシック" pitchFamily="-110" charset="-128"/>
            </a:endParaRP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0" dirty="0">
                <a:ea typeface="ＭＳ Ｐゴシック" pitchFamily="-110" charset="-128"/>
                <a:cs typeface="ＭＳ Ｐゴシック" pitchFamily="-110" charset="-128"/>
              </a:rPr>
              <a:t>Structure of ETD Collections</a:t>
            </a:r>
          </a:p>
        </p:txBody>
      </p:sp>
      <p:sp>
        <p:nvSpPr>
          <p:cNvPr id="37891" name="Rectangle 3"/>
          <p:cNvSpPr>
            <a:spLocks noGrp="1" noChangeArrowheads="1"/>
          </p:cNvSpPr>
          <p:nvPr>
            <p:ph type="body" idx="1"/>
          </p:nvPr>
        </p:nvSpPr>
        <p:spPr>
          <a:xfrm>
            <a:off x="912813" y="1981200"/>
            <a:ext cx="8110537" cy="4114800"/>
          </a:xfrm>
        </p:spPr>
        <p:txBody>
          <a:bodyPr/>
          <a:lstStyle/>
          <a:p>
            <a:pPr eaLnBrk="1" hangingPunct="1"/>
            <a:r>
              <a:rPr lang="en-US" dirty="0">
                <a:latin typeface="Corbel (Body)"/>
                <a:ea typeface="ＭＳ Ｐゴシック" pitchFamily="-110" charset="-128"/>
                <a:cs typeface="Corbel (Body)"/>
              </a:rPr>
              <a:t>25%	Subject-like categories</a:t>
            </a:r>
          </a:p>
          <a:p>
            <a:pPr eaLnBrk="1" hangingPunct="1"/>
            <a:r>
              <a:rPr lang="en-US" dirty="0">
                <a:latin typeface="Corbel (Body)"/>
                <a:ea typeface="ＭＳ Ｐゴシック" pitchFamily="-110" charset="-128"/>
                <a:cs typeface="Corbel (Body)"/>
              </a:rPr>
              <a:t>21% 	Everything-in-one </a:t>
            </a:r>
          </a:p>
          <a:p>
            <a:pPr eaLnBrk="1" hangingPunct="1"/>
            <a:r>
              <a:rPr lang="en-US" dirty="0">
                <a:latin typeface="Corbel (Body)"/>
                <a:ea typeface="ＭＳ Ｐゴシック" pitchFamily="-110" charset="-128"/>
                <a:cs typeface="Corbel (Body)"/>
              </a:rPr>
              <a:t>21%	Year </a:t>
            </a:r>
          </a:p>
          <a:p>
            <a:pPr eaLnBrk="1" hangingPunct="1"/>
            <a:r>
              <a:rPr lang="en-US" dirty="0">
                <a:latin typeface="Corbel (Body)"/>
                <a:ea typeface="ＭＳ Ｐゴシック" pitchFamily="-110" charset="-128"/>
                <a:cs typeface="Corbel (Body)"/>
              </a:rPr>
              <a:t> 9%	Accessibility</a:t>
            </a:r>
          </a:p>
          <a:p>
            <a:pPr eaLnBrk="1" hangingPunct="1"/>
            <a:r>
              <a:rPr lang="en-US" dirty="0">
                <a:latin typeface="Corbel (Body)"/>
                <a:ea typeface="ＭＳ Ｐゴシック" pitchFamily="-110" charset="-128"/>
                <a:cs typeface="Corbel (Body)"/>
              </a:rPr>
              <a:t> 7%	Degree</a:t>
            </a:r>
            <a:endParaRPr lang="en-US" dirty="0" smtClean="0">
              <a:latin typeface="Corbel (Body)"/>
              <a:ea typeface="ＭＳ Ｐゴシック" pitchFamily="-110" charset="-128"/>
              <a:cs typeface="Corbel (Body)"/>
            </a:endParaRPr>
          </a:p>
          <a:p>
            <a:pPr marL="455613" eaLnBrk="1" hangingPunct="1"/>
            <a:r>
              <a:rPr lang="en-US" dirty="0" smtClean="0">
                <a:latin typeface="Corbel (Body)"/>
                <a:ea typeface="ＭＳ Ｐゴシック" pitchFamily="-110" charset="-128"/>
                <a:cs typeface="Corbel (Body)"/>
              </a:rPr>
              <a:t>It’s </a:t>
            </a:r>
            <a:r>
              <a:rPr lang="en-US" dirty="0">
                <a:latin typeface="Corbel (Body)"/>
                <a:ea typeface="ＭＳ Ｐゴシック" pitchFamily="-110" charset="-128"/>
                <a:cs typeface="Corbel (Body)"/>
              </a:rPr>
              <a:t>best to group</a:t>
            </a:r>
            <a:r>
              <a:rPr lang="en-US" dirty="0" smtClean="0">
                <a:latin typeface="Corbel (Body)"/>
                <a:ea typeface="ＭＳ Ｐゴシック" pitchFamily="-110" charset="-128"/>
                <a:cs typeface="Corbel (Body)"/>
              </a:rPr>
              <a:t> </a:t>
            </a:r>
            <a:r>
              <a:rPr lang="en-US" dirty="0" err="1" smtClean="0">
                <a:latin typeface="Corbel (Body)"/>
                <a:ea typeface="ＭＳ Ｐゴシック" pitchFamily="-110" charset="-128"/>
                <a:cs typeface="Corbel (Body)"/>
              </a:rPr>
              <a:t>ETDs</a:t>
            </a:r>
            <a:r>
              <a:rPr lang="en-US" dirty="0" smtClean="0">
                <a:latin typeface="Corbel (Body)"/>
                <a:ea typeface="ＭＳ Ｐゴシック" pitchFamily="-110" charset="-128"/>
                <a:cs typeface="Corbel (Body)"/>
              </a:rPr>
              <a:t> into </a:t>
            </a:r>
            <a:r>
              <a:rPr lang="en-US" dirty="0">
                <a:latin typeface="Corbel (Body)"/>
                <a:ea typeface="ＭＳ Ｐゴシック" pitchFamily="-110" charset="-128"/>
                <a:cs typeface="Corbel (Body)"/>
              </a:rPr>
              <a:t>discrete and finite units such as annual </a:t>
            </a:r>
            <a:r>
              <a:rPr lang="en-US" dirty="0" err="1">
                <a:latin typeface="Corbel (Body)"/>
                <a:ea typeface="ＭＳ Ｐゴシック" pitchFamily="-110" charset="-128"/>
                <a:cs typeface="Corbel (Body)"/>
              </a:rPr>
              <a:t>cumulations</a:t>
            </a:r>
            <a:r>
              <a:rPr lang="en-US" dirty="0">
                <a:latin typeface="Corbel (Body)"/>
                <a:ea typeface="ＭＳ Ｐゴシック" pitchFamily="-110" charset="-128"/>
                <a:cs typeface="Corbel (Body)"/>
              </a:rPr>
              <a:t>.</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2" descr="LOCKSSsurveyQs"/>
          <p:cNvPicPr>
            <a:picLocks noGrp="1" noChangeAspect="1" noChangeArrowheads="1"/>
          </p:cNvPicPr>
          <p:nvPr>
            <p:ph idx="4294967295"/>
          </p:nvPr>
        </p:nvPicPr>
        <p:blipFill>
          <a:blip r:embed="rId3"/>
          <a:srcRect/>
          <a:stretch>
            <a:fillRect/>
          </a:stretch>
        </p:blipFill>
        <p:spPr>
          <a:xfrm>
            <a:off x="1828800" y="0"/>
            <a:ext cx="5443537" cy="6858000"/>
          </a:xfrm>
        </p:spPr>
      </p:pic>
      <p:sp>
        <p:nvSpPr>
          <p:cNvPr id="3" name="Date Placeholder 2"/>
          <p:cNvSpPr>
            <a:spLocks noGrp="1"/>
          </p:cNvSpPr>
          <p:nvPr>
            <p:ph type="dt" sz="half" idx="10"/>
          </p:nvPr>
        </p:nvSpPr>
        <p:spPr/>
        <p:txBody>
          <a:bodyPr/>
          <a:lstStyle/>
          <a:p>
            <a:r>
              <a:rPr lang="en-US" smtClean="0"/>
              <a:t>6/16/2010</a:t>
            </a:r>
            <a:endParaRPr lang="en-US"/>
          </a:p>
        </p:txBody>
      </p:sp>
      <p:sp>
        <p:nvSpPr>
          <p:cNvPr id="4" name="Slide Number Placeholder 3"/>
          <p:cNvSpPr>
            <a:spLocks noGrp="1"/>
          </p:cNvSpPr>
          <p:nvPr>
            <p:ph type="sldNum" sz="quarter" idx="12"/>
          </p:nvPr>
        </p:nvSpPr>
        <p:spPr/>
        <p:txBody>
          <a:bodyPr/>
          <a:lstStyle/>
          <a:p>
            <a:fld id="{848F3B02-5510-1A47-AAA5-FAC36CB8BB49}"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r>
              <a:rPr lang="en-US" sz="4400" b="0" dirty="0" smtClean="0">
                <a:solidFill>
                  <a:schemeClr val="accent1"/>
                </a:solidFill>
                <a:ea typeface="ＭＳ Ｐゴシック" pitchFamily="-110" charset="-128"/>
                <a:cs typeface="ＭＳ Ｐゴシック" pitchFamily="-110" charset="-128"/>
              </a:rPr>
              <a:t>NDLTD  </a:t>
            </a:r>
            <a:r>
              <a:rPr lang="en-US" sz="4400" b="0" dirty="0">
                <a:solidFill>
                  <a:schemeClr val="accent1"/>
                </a:solidFill>
                <a:ea typeface="ＭＳ Ｐゴシック" pitchFamily="-110" charset="-128"/>
                <a:cs typeface="ＭＳ Ｐゴシック" pitchFamily="-110" charset="-128"/>
              </a:rPr>
              <a:t>Preservation Strategy</a:t>
            </a:r>
          </a:p>
        </p:txBody>
      </p:sp>
      <p:sp>
        <p:nvSpPr>
          <p:cNvPr id="41987" name="Rectangle 4"/>
          <p:cNvSpPr>
            <a:spLocks noGrp="1" noChangeArrowheads="1"/>
          </p:cNvSpPr>
          <p:nvPr>
            <p:ph type="body" idx="1"/>
          </p:nvPr>
        </p:nvSpPr>
        <p:spPr/>
        <p:txBody>
          <a:bodyPr/>
          <a:lstStyle/>
          <a:p>
            <a:pPr eaLnBrk="1" hangingPunct="1"/>
            <a:r>
              <a:rPr lang="en-US" dirty="0" smtClean="0">
                <a:latin typeface="Corbel (Body)"/>
                <a:ea typeface="ＭＳ Ｐゴシック" pitchFamily="-110" charset="-128"/>
                <a:cs typeface="Corbel (Body)"/>
              </a:rPr>
              <a:t>NDLTD and MetaArchive Cooperative </a:t>
            </a:r>
          </a:p>
          <a:p>
            <a:pPr lvl="1" eaLnBrk="1" hangingPunct="1"/>
            <a:r>
              <a:rPr lang="en-US" dirty="0" smtClean="0">
                <a:latin typeface="Corbel (Body)"/>
                <a:cs typeface="Corbel (Body)"/>
              </a:rPr>
              <a:t>Help higher education institutions provide </a:t>
            </a:r>
            <a:r>
              <a:rPr lang="en-US" b="1" dirty="0" smtClean="0">
                <a:latin typeface="Corbel (Body)"/>
                <a:cs typeface="Corbel (Body)"/>
              </a:rPr>
              <a:t>long-term </a:t>
            </a:r>
            <a:r>
              <a:rPr lang="en-US" dirty="0" smtClean="0">
                <a:latin typeface="Corbel (Body)"/>
                <a:cs typeface="Corbel (Body)"/>
              </a:rPr>
              <a:t>open access to </a:t>
            </a:r>
            <a:r>
              <a:rPr lang="en-US" dirty="0" err="1" smtClean="0">
                <a:latin typeface="Corbel (Body)"/>
                <a:cs typeface="Corbel (Body)"/>
              </a:rPr>
              <a:t>ETDs</a:t>
            </a:r>
            <a:r>
              <a:rPr lang="en-US" dirty="0" smtClean="0">
                <a:latin typeface="Corbel (Body)"/>
                <a:cs typeface="Corbel (Body)"/>
              </a:rPr>
              <a:t> </a:t>
            </a:r>
          </a:p>
          <a:p>
            <a:pPr lvl="1" eaLnBrk="1" hangingPunct="1"/>
            <a:r>
              <a:rPr lang="en-US" dirty="0" smtClean="0">
                <a:latin typeface="Corbel (Body)"/>
                <a:cs typeface="Corbel (Body)"/>
              </a:rPr>
              <a:t>Institutions can achieve this goal by becoming part of the ETD Preservation Network.</a:t>
            </a:r>
          </a:p>
          <a:p>
            <a:pPr eaLnBrk="1" hangingPunct="1"/>
            <a:r>
              <a:rPr lang="en-US" dirty="0" smtClean="0">
                <a:latin typeface="Corbel (Body)"/>
                <a:ea typeface="ＭＳ Ｐゴシック" pitchFamily="-110" charset="-128"/>
                <a:cs typeface="Corbel (Body)"/>
              </a:rPr>
              <a:t>Join: NDLTD </a:t>
            </a:r>
            <a:r>
              <a:rPr lang="en-US" dirty="0" smtClean="0">
                <a:latin typeface="Corbel (Body)"/>
                <a:ea typeface="ＭＳ Ｐゴシック" pitchFamily="-110" charset="-128"/>
                <a:cs typeface="Corbel (Body)"/>
                <a:hlinkClick r:id="rId3"/>
              </a:rPr>
              <a:t>www.ndltd.org</a:t>
            </a:r>
            <a:endParaRPr lang="en-US" dirty="0" smtClean="0">
              <a:latin typeface="Corbel (Body)"/>
              <a:ea typeface="ＭＳ Ｐゴシック" pitchFamily="-110" charset="-128"/>
              <a:cs typeface="Corbel (Body)"/>
            </a:endParaRPr>
          </a:p>
          <a:p>
            <a:pPr eaLnBrk="1" hangingPunct="1"/>
            <a:r>
              <a:rPr lang="en-US" dirty="0" smtClean="0">
                <a:latin typeface="Corbel (Body)"/>
                <a:ea typeface="ＭＳ Ｐゴシック" pitchFamily="-110" charset="-128"/>
                <a:cs typeface="Corbel (Body)"/>
              </a:rPr>
              <a:t>Join: </a:t>
            </a:r>
            <a:r>
              <a:rPr lang="en-US" dirty="0" err="1" smtClean="0">
                <a:latin typeface="Corbel (Body)"/>
                <a:ea typeface="ＭＳ Ｐゴシック" pitchFamily="-110" charset="-128"/>
                <a:cs typeface="Corbel (Body)"/>
              </a:rPr>
              <a:t>MetaArchive</a:t>
            </a:r>
            <a:r>
              <a:rPr lang="en-US" dirty="0" smtClean="0">
                <a:latin typeface="Corbel (Body)"/>
                <a:ea typeface="ＭＳ Ｐゴシック" pitchFamily="-110" charset="-128"/>
                <a:cs typeface="Corbel (Body)"/>
              </a:rPr>
              <a:t> Cooperative </a:t>
            </a:r>
            <a:r>
              <a:rPr lang="en-US" dirty="0" err="1" smtClean="0">
                <a:latin typeface="Corbel (Body)"/>
                <a:ea typeface="ＭＳ Ｐゴシック" pitchFamily="-110" charset="-128"/>
                <a:cs typeface="Corbel (Body)"/>
              </a:rPr>
              <a:t>www.metaarchive.org</a:t>
            </a:r>
            <a:endParaRPr lang="en-US" dirty="0" smtClean="0">
              <a:latin typeface="Corbel (Body)"/>
              <a:ea typeface="ＭＳ Ｐゴシック" pitchFamily="-110" charset="-128"/>
              <a:cs typeface="Corbel (Body)"/>
            </a:endParaRP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reservPlanSnapshot.tiff"/>
          <p:cNvPicPr>
            <a:picLocks noChangeAspect="1"/>
          </p:cNvPicPr>
          <p:nvPr/>
        </p:nvPicPr>
        <p:blipFill>
          <a:blip r:embed="rId3"/>
          <a:stretch>
            <a:fillRect/>
          </a:stretch>
        </p:blipFill>
        <p:spPr>
          <a:xfrm>
            <a:off x="1204943" y="0"/>
            <a:ext cx="6734114" cy="6858000"/>
          </a:xfrm>
          <a:prstGeom prst="rect">
            <a:avLst/>
          </a:prstGeom>
        </p:spPr>
      </p:pic>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848F3B02-5510-1A47-AAA5-FAC36CB8BB49}"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0" dirty="0" smtClean="0">
                <a:solidFill>
                  <a:srgbClr val="F0AD00"/>
                </a:solidFill>
                <a:ea typeface="ＭＳ Ｐゴシック" pitchFamily="-110" charset="-128"/>
                <a:cs typeface="ＭＳ Ｐゴシック" pitchFamily="-110" charset="-128"/>
              </a:rPr>
              <a:t>NDLTD Preservation Strategy</a:t>
            </a:r>
            <a:r>
              <a:rPr lang="en-US" sz="2000" dirty="0" smtClean="0">
                <a:solidFill>
                  <a:schemeClr val="tx1"/>
                </a:solidFill>
                <a:latin typeface="Times New Roman" pitchFamily="-110" charset="0"/>
                <a:ea typeface="ＭＳ Ｐゴシック" pitchFamily="-110" charset="-128"/>
                <a:cs typeface="ＭＳ Ｐゴシック" pitchFamily="-110" charset="-128"/>
              </a:rPr>
              <a:t/>
            </a:r>
            <a:br>
              <a:rPr lang="en-US" sz="2000" dirty="0" smtClean="0">
                <a:solidFill>
                  <a:schemeClr val="tx1"/>
                </a:solidFill>
                <a:latin typeface="Times New Roman" pitchFamily="-110" charset="0"/>
                <a:ea typeface="ＭＳ Ｐゴシック" pitchFamily="-110" charset="-128"/>
                <a:cs typeface="ＭＳ Ｐゴシック" pitchFamily="-110" charset="-128"/>
              </a:rPr>
            </a:br>
            <a:r>
              <a:rPr lang="en-US" sz="2000" dirty="0">
                <a:solidFill>
                  <a:schemeClr val="tx1"/>
                </a:solidFill>
                <a:latin typeface="Times New Roman" pitchFamily="-110" charset="0"/>
                <a:ea typeface="ＭＳ Ｐゴシック" pitchFamily="-110" charset="-128"/>
                <a:cs typeface="ＭＳ Ｐゴシック" pitchFamily="-110" charset="-128"/>
              </a:rPr>
              <a:t>http://</a:t>
            </a:r>
            <a:r>
              <a:rPr lang="en-US" sz="2000" dirty="0" err="1">
                <a:solidFill>
                  <a:schemeClr val="tx1"/>
                </a:solidFill>
                <a:latin typeface="Times New Roman" pitchFamily="-110" charset="0"/>
                <a:ea typeface="ＭＳ Ｐゴシック" pitchFamily="-110" charset="-128"/>
                <a:cs typeface="ＭＳ Ｐゴシック" pitchFamily="-110" charset="-128"/>
              </a:rPr>
              <a:t>scholar.lib.vt.edu</a:t>
            </a:r>
            <a:r>
              <a:rPr lang="en-US" sz="2000" dirty="0">
                <a:solidFill>
                  <a:schemeClr val="tx1"/>
                </a:solidFill>
                <a:latin typeface="Times New Roman" pitchFamily="-110" charset="0"/>
                <a:ea typeface="ＭＳ Ｐゴシック" pitchFamily="-110" charset="-128"/>
                <a:cs typeface="ＭＳ Ｐゴシック" pitchFamily="-110" charset="-128"/>
              </a:rPr>
              <a:t>/theses/preservation/</a:t>
            </a:r>
            <a:endParaRPr lang="en-US" b="1" dirty="0">
              <a:solidFill>
                <a:schemeClr val="tx1"/>
              </a:solidFill>
              <a:latin typeface="Times New Roman" pitchFamily="-110" charset="0"/>
              <a:ea typeface="ＭＳ Ｐゴシック" pitchFamily="-110" charset="-128"/>
              <a:cs typeface="ＭＳ Ｐゴシック" pitchFamily="-110" charset="-128"/>
            </a:endParaRPr>
          </a:p>
        </p:txBody>
      </p:sp>
      <p:sp>
        <p:nvSpPr>
          <p:cNvPr id="44035" name="Rectangle 3"/>
          <p:cNvSpPr>
            <a:spLocks noGrp="1" noChangeArrowheads="1"/>
          </p:cNvSpPr>
          <p:nvPr>
            <p:ph type="body" idx="1"/>
          </p:nvPr>
        </p:nvSpPr>
        <p:spPr/>
        <p:txBody>
          <a:bodyPr/>
          <a:lstStyle/>
          <a:p>
            <a:pPr eaLnBrk="1" hangingPunct="1"/>
            <a:r>
              <a:rPr lang="en-US" sz="2800" dirty="0">
                <a:latin typeface="Corbel (Body)"/>
                <a:ea typeface="ＭＳ Ｐゴシック" pitchFamily="-110" charset="-128"/>
                <a:cs typeface="Corbel (Body)"/>
              </a:rPr>
              <a:t>Hardware</a:t>
            </a:r>
          </a:p>
          <a:p>
            <a:pPr eaLnBrk="1" hangingPunct="1"/>
            <a:r>
              <a:rPr lang="en-US" sz="2800" dirty="0">
                <a:latin typeface="Corbel (Body)"/>
                <a:ea typeface="ＭＳ Ｐゴシック" pitchFamily="-110" charset="-128"/>
                <a:cs typeface="Corbel (Body)"/>
              </a:rPr>
              <a:t>Software</a:t>
            </a:r>
          </a:p>
          <a:p>
            <a:pPr eaLnBrk="1" hangingPunct="1"/>
            <a:r>
              <a:rPr lang="en-US" sz="2800" dirty="0">
                <a:latin typeface="Corbel (Body)"/>
                <a:ea typeface="ＭＳ Ｐゴシック" pitchFamily="-110" charset="-128"/>
                <a:cs typeface="Corbel (Body)"/>
              </a:rPr>
              <a:t>Access</a:t>
            </a:r>
          </a:p>
          <a:p>
            <a:pPr eaLnBrk="1" hangingPunct="1"/>
            <a:r>
              <a:rPr lang="en-US" sz="2800" dirty="0">
                <a:latin typeface="Corbel (Body)"/>
                <a:ea typeface="ＭＳ Ｐゴシック" pitchFamily="-110" charset="-128"/>
                <a:cs typeface="Corbel (Body)"/>
              </a:rPr>
              <a:t>Intellectual Property</a:t>
            </a:r>
          </a:p>
          <a:p>
            <a:pPr eaLnBrk="1" hangingPunct="1"/>
            <a:r>
              <a:rPr lang="en-US" sz="2800" dirty="0">
                <a:latin typeface="Corbel (Body)"/>
                <a:ea typeface="ＭＳ Ｐゴシック" pitchFamily="-110" charset="-128"/>
                <a:cs typeface="Corbel (Body)"/>
              </a:rPr>
              <a:t>Organizing ETD Collections</a:t>
            </a:r>
          </a:p>
          <a:p>
            <a:pPr eaLnBrk="1" hangingPunct="1"/>
            <a:r>
              <a:rPr lang="en-US" sz="2800" dirty="0">
                <a:latin typeface="Corbel (Body)"/>
                <a:ea typeface="ＭＳ Ｐゴシック" pitchFamily="-110" charset="-128"/>
                <a:cs typeface="Corbel (Body)"/>
              </a:rPr>
              <a:t>Standards</a:t>
            </a:r>
          </a:p>
          <a:p>
            <a:pPr eaLnBrk="1" hangingPunct="1"/>
            <a:r>
              <a:rPr lang="en-US" sz="2800" dirty="0">
                <a:latin typeface="Corbel (Body)"/>
                <a:ea typeface="ＭＳ Ｐゴシック" pitchFamily="-110" charset="-128"/>
                <a:cs typeface="Corbel (Body)"/>
              </a:rPr>
              <a:t>Harvest Frequency</a:t>
            </a:r>
          </a:p>
          <a:p>
            <a:pPr eaLnBrk="1" hangingPunct="1"/>
            <a:r>
              <a:rPr lang="en-US" sz="2800" dirty="0">
                <a:latin typeface="Corbel (Body)"/>
                <a:ea typeface="ＭＳ Ｐゴシック" pitchFamily="-110" charset="-128"/>
                <a:cs typeface="Corbel (Body)"/>
              </a:rPr>
              <a:t>Institutional Workflow</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7648"/>
            <a:ext cx="8077200" cy="1673352"/>
          </a:xfrm>
        </p:spPr>
        <p:txBody>
          <a:bodyPr rtlCol="0">
            <a:scene3d>
              <a:camera prst="orthographicFront"/>
              <a:lightRig rig="threePt" dir="t">
                <a:rot lat="0" lon="0" rev="4800000"/>
              </a:lightRig>
            </a:scene3d>
            <a:sp3d prstMaterial="matte">
              <a:bevelT w="50800" h="10160"/>
            </a:sp3d>
          </a:bodyPr>
          <a:lstStyle/>
          <a:p>
            <a:pPr algn="ctr" eaLnBrk="1" fontAlgn="auto" hangingPunct="1">
              <a:spcAft>
                <a:spcPts val="0"/>
              </a:spcAft>
              <a:defRPr/>
            </a:pPr>
            <a:r>
              <a:rPr lang="en-US" dirty="0" smtClean="0">
                <a:solidFill>
                  <a:schemeClr val="accent1">
                    <a:satMod val="150000"/>
                  </a:schemeClr>
                </a:solidFill>
              </a:rPr>
              <a:t>MetaArchive and Distributed Preservation </a:t>
            </a:r>
            <a:endParaRPr lang="en-US" dirty="0">
              <a:solidFill>
                <a:schemeClr val="accent1">
                  <a:satMod val="150000"/>
                </a:schemeClr>
              </a:solidFill>
            </a:endParaRPr>
          </a:p>
        </p:txBody>
      </p:sp>
      <p:sp>
        <p:nvSpPr>
          <p:cNvPr id="9219" name="Subtitle 2"/>
          <p:cNvSpPr>
            <a:spLocks noGrp="1"/>
          </p:cNvSpPr>
          <p:nvPr>
            <p:ph type="subTitle" idx="1"/>
          </p:nvPr>
        </p:nvSpPr>
        <p:spPr>
          <a:xfrm>
            <a:off x="685800" y="5181600"/>
            <a:ext cx="8077200" cy="1500188"/>
          </a:xfrm>
        </p:spPr>
        <p:txBody>
          <a:bodyPr/>
          <a:lstStyle/>
          <a:p>
            <a:pPr eaLnBrk="1" hangingPunct="1"/>
            <a:r>
              <a:rPr lang="en-US" sz="1600" b="1" dirty="0"/>
              <a:t>Dr.</a:t>
            </a:r>
            <a:r>
              <a:rPr lang="en-US" sz="1600" b="1" dirty="0" smtClean="0"/>
              <a:t> Martin </a:t>
            </a:r>
            <a:r>
              <a:rPr lang="en-US" sz="1600" b="1" dirty="0" err="1" smtClean="0"/>
              <a:t>Halbert</a:t>
            </a:r>
            <a:endParaRPr lang="en-US" sz="1600" b="1" dirty="0" smtClean="0"/>
          </a:p>
          <a:p>
            <a:pPr eaLnBrk="1" hangingPunct="1"/>
            <a:r>
              <a:rPr lang="en-US" sz="1600" b="1" dirty="0" smtClean="0"/>
              <a:t>Dean of Libraries, University of North Texas</a:t>
            </a:r>
          </a:p>
          <a:p>
            <a:pPr eaLnBrk="1" hangingPunct="1"/>
            <a:r>
              <a:rPr lang="en-US" sz="1600" b="1" dirty="0" smtClean="0"/>
              <a:t>President</a:t>
            </a:r>
            <a:r>
              <a:rPr lang="en-US" sz="1600" b="1" dirty="0"/>
              <a:t>, MetaArchive Cooperative</a:t>
            </a:r>
          </a:p>
          <a:p>
            <a:pPr eaLnBrk="1" hangingPunct="1"/>
            <a:r>
              <a:rPr lang="en-US" sz="1600" b="1" dirty="0"/>
              <a:t>Distributed Digital Preservation for </a:t>
            </a:r>
            <a:r>
              <a:rPr lang="en-US" sz="1600" b="1" dirty="0" err="1"/>
              <a:t>ETDs</a:t>
            </a:r>
            <a:r>
              <a:rPr lang="en-US" sz="1600" b="1" dirty="0"/>
              <a:t> Workshop</a:t>
            </a:r>
          </a:p>
          <a:p>
            <a:pPr eaLnBrk="1" hangingPunct="1"/>
            <a:r>
              <a:rPr lang="en-US" sz="1600" b="1" dirty="0"/>
              <a:t>University of </a:t>
            </a:r>
            <a:r>
              <a:rPr lang="en-US" sz="1600" b="1" dirty="0" smtClean="0"/>
              <a:t>Texas, Austin, TX</a:t>
            </a:r>
            <a:endParaRPr lang="en-US" sz="1600" b="1" dirty="0"/>
          </a:p>
          <a:p>
            <a:pPr eaLnBrk="1" hangingPunct="1"/>
            <a:r>
              <a:rPr lang="en-US" sz="1600" b="1" dirty="0"/>
              <a:t>Wednesday, June </a:t>
            </a:r>
            <a:r>
              <a:rPr lang="en-US" sz="1600" b="1" dirty="0" smtClean="0"/>
              <a:t>16, 2010</a:t>
            </a:r>
            <a:endParaRPr lang="en-US" sz="1600" b="1" dirty="0"/>
          </a:p>
        </p:txBody>
      </p:sp>
      <p:pic>
        <p:nvPicPr>
          <p:cNvPr id="9220" name="Picture 7"/>
          <p:cNvPicPr>
            <a:picLocks noChangeAspect="1" noChangeArrowheads="1"/>
          </p:cNvPicPr>
          <p:nvPr/>
        </p:nvPicPr>
        <p:blipFill>
          <a:blip r:embed="rId2" cstate="print"/>
          <a:srcRect l="1338" t="2847" r="1003" b="3203"/>
          <a:stretch>
            <a:fillRect/>
          </a:stretch>
        </p:blipFill>
        <p:spPr bwMode="auto">
          <a:xfrm>
            <a:off x="2895600" y="381000"/>
            <a:ext cx="33718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4000" b="0" dirty="0" smtClean="0">
                <a:solidFill>
                  <a:srgbClr val="F0AD00"/>
                </a:solidFill>
                <a:ea typeface="ＭＳ Ｐゴシック" pitchFamily="-110" charset="-128"/>
                <a:cs typeface="ＭＳ Ｐゴシック" pitchFamily="-110" charset="-128"/>
              </a:rPr>
              <a:t>Instructors</a:t>
            </a:r>
          </a:p>
        </p:txBody>
      </p:sp>
      <p:sp>
        <p:nvSpPr>
          <p:cNvPr id="18435" name="Content Placeholder 2"/>
          <p:cNvSpPr>
            <a:spLocks noGrp="1"/>
          </p:cNvSpPr>
          <p:nvPr>
            <p:ph idx="1"/>
          </p:nvPr>
        </p:nvSpPr>
        <p:spPr/>
        <p:txBody>
          <a:bodyPr/>
          <a:lstStyle/>
          <a:p>
            <a:r>
              <a:rPr lang="en-US" sz="2400" dirty="0" smtClean="0">
                <a:ea typeface="ＭＳ Ｐゴシック" pitchFamily="-110" charset="-128"/>
                <a:cs typeface="ＭＳ Ｐゴシック" pitchFamily="-110" charset="-128"/>
              </a:rPr>
              <a:t>Martin </a:t>
            </a:r>
            <a:r>
              <a:rPr lang="en-US" sz="2400" dirty="0" err="1" smtClean="0">
                <a:ea typeface="ＭＳ Ｐゴシック" pitchFamily="-110" charset="-128"/>
                <a:cs typeface="ＭＳ Ｐゴシック" pitchFamily="-110" charset="-128"/>
              </a:rPr>
              <a:t>Halbert</a:t>
            </a:r>
            <a:endParaRPr lang="en-US" sz="2400" dirty="0" smtClean="0">
              <a:ea typeface="ＭＳ Ｐゴシック" pitchFamily="-110" charset="-128"/>
              <a:cs typeface="ＭＳ Ｐゴシック" pitchFamily="-110" charset="-128"/>
            </a:endParaRPr>
          </a:p>
          <a:p>
            <a:pPr lvl="1"/>
            <a:r>
              <a:rPr lang="en-US" sz="2000" dirty="0" smtClean="0"/>
              <a:t>Dean, University of North Texas Libraries</a:t>
            </a:r>
          </a:p>
          <a:p>
            <a:pPr lvl="1"/>
            <a:r>
              <a:rPr lang="en-US" sz="2000" dirty="0" smtClean="0"/>
              <a:t>President, MetaArchive Services Group</a:t>
            </a:r>
          </a:p>
          <a:p>
            <a:r>
              <a:rPr lang="en-US" sz="2400" dirty="0" smtClean="0">
                <a:ea typeface="ＭＳ Ｐゴシック" pitchFamily="-110" charset="-128"/>
                <a:cs typeface="ＭＳ Ｐゴシック" pitchFamily="-110" charset="-128"/>
              </a:rPr>
              <a:t>Bill Donovan </a:t>
            </a:r>
          </a:p>
          <a:p>
            <a:pPr lvl="1"/>
            <a:r>
              <a:rPr lang="en-US" sz="2000" dirty="0" smtClean="0"/>
              <a:t>Digital Imaging Librarian, Boston College</a:t>
            </a:r>
          </a:p>
          <a:p>
            <a:pPr lvl="1"/>
            <a:r>
              <a:rPr lang="en-US" sz="2000" dirty="0" smtClean="0"/>
              <a:t>Manager of Digitization Lab in the O'Neill Library</a:t>
            </a:r>
          </a:p>
          <a:p>
            <a:pPr lvl="1"/>
            <a:r>
              <a:rPr lang="en-US" sz="2000" dirty="0" smtClean="0"/>
              <a:t>ETD Administrator</a:t>
            </a:r>
          </a:p>
          <a:p>
            <a:r>
              <a:rPr lang="en-US" sz="2400" dirty="0" smtClean="0">
                <a:ea typeface="ＭＳ Ｐゴシック" pitchFamily="-110" charset="-128"/>
                <a:cs typeface="ＭＳ Ｐゴシック" pitchFamily="-110" charset="-128"/>
              </a:rPr>
              <a:t>Gail McMillan</a:t>
            </a:r>
          </a:p>
          <a:p>
            <a:pPr lvl="1"/>
            <a:r>
              <a:rPr lang="en-US" sz="2000" dirty="0" smtClean="0"/>
              <a:t>Director, Digital Library and Archives</a:t>
            </a:r>
          </a:p>
          <a:p>
            <a:pPr lvl="1"/>
            <a:r>
              <a:rPr lang="en-US" sz="2000" dirty="0" smtClean="0"/>
              <a:t>University Libraries, Virginia Tech</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solidFill>
                  <a:schemeClr val="accent1">
                    <a:satMod val="150000"/>
                  </a:schemeClr>
                </a:solidFill>
                <a:ea typeface="+mj-ea"/>
                <a:cs typeface="+mj-cs"/>
              </a:rPr>
              <a:t>Session Questions</a:t>
            </a:r>
            <a:endParaRPr lang="en-US" dirty="0">
              <a:solidFill>
                <a:schemeClr val="accent1">
                  <a:satMod val="150000"/>
                </a:schemeClr>
              </a:solidFill>
              <a:ea typeface="+mj-ea"/>
              <a:cs typeface="+mj-cs"/>
            </a:endParaRPr>
          </a:p>
        </p:txBody>
      </p:sp>
      <p:sp>
        <p:nvSpPr>
          <p:cNvPr id="14339" name="Content Placeholder 2"/>
          <p:cNvSpPr>
            <a:spLocks noGrp="1"/>
          </p:cNvSpPr>
          <p:nvPr>
            <p:ph idx="1"/>
          </p:nvPr>
        </p:nvSpPr>
        <p:spPr/>
        <p:txBody>
          <a:bodyPr/>
          <a:lstStyle/>
          <a:p>
            <a:pPr eaLnBrk="1" hangingPunct="1"/>
            <a:r>
              <a:rPr lang="en-US" dirty="0"/>
              <a:t>What is the MetaArchive Cooperative? Why did we form it?</a:t>
            </a:r>
          </a:p>
          <a:p>
            <a:pPr eaLnBrk="1" hangingPunct="1"/>
            <a:r>
              <a:rPr lang="en-US" dirty="0"/>
              <a:t>What is distributed digital preservation?  Why is it important for ETD preservation?</a:t>
            </a:r>
          </a:p>
          <a:p>
            <a:pPr eaLnBrk="1" hangingPunct="1"/>
            <a:r>
              <a:rPr lang="en-US" dirty="0"/>
              <a:t>What is LOCKSS?  How does MetaArchive use the LOCKSS software?</a:t>
            </a:r>
          </a:p>
          <a:p>
            <a:pPr eaLnBrk="1" hangingPunct="1"/>
            <a:endParaRPr lang="en-US" dirty="0"/>
          </a:p>
        </p:txBody>
      </p:sp>
      <p:sp>
        <p:nvSpPr>
          <p:cNvPr id="14340"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14341" name="Slide Number Placeholder 4"/>
          <p:cNvSpPr>
            <a:spLocks noGrp="1"/>
          </p:cNvSpPr>
          <p:nvPr>
            <p:ph type="sldNum" sz="quarter" idx="12"/>
          </p:nvPr>
        </p:nvSpPr>
        <p:spPr bwMode="auto">
          <a:noFill/>
          <a:ln>
            <a:miter lim="800000"/>
            <a:headEnd/>
            <a:tailEnd/>
          </a:ln>
        </p:spPr>
        <p:txBody>
          <a:bodyPr/>
          <a:lstStyle/>
          <a:p>
            <a:fld id="{BE7D25B5-EF26-DD4E-8736-D9C8CC39856A}" type="slidenum">
              <a:rPr lang="en-US">
                <a:latin typeface="Corbel" pitchFamily="-65" charset="0"/>
              </a:rPr>
              <a:pPr/>
              <a:t>20</a:t>
            </a:fld>
            <a:endParaRPr lang="en-US">
              <a:latin typeface="Corbel" pitchFamily="-65" charset="0"/>
            </a:endParaRPr>
          </a:p>
        </p:txBody>
      </p:sp>
      <p:sp>
        <p:nvSpPr>
          <p:cNvPr id="14342" name="Footer Placeholder 5"/>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smtClean="0">
                <a:ea typeface="+mj-ea"/>
                <a:cs typeface="+mj-cs"/>
              </a:rPr>
              <a:t>What led to MetaArchive?</a:t>
            </a:r>
          </a:p>
        </p:txBody>
      </p:sp>
      <p:sp>
        <p:nvSpPr>
          <p:cNvPr id="15363" name="Content Placeholder 2"/>
          <p:cNvSpPr>
            <a:spLocks noGrp="1"/>
          </p:cNvSpPr>
          <p:nvPr>
            <p:ph idx="1"/>
          </p:nvPr>
        </p:nvSpPr>
        <p:spPr>
          <a:xfrm>
            <a:off x="457200" y="1676400"/>
            <a:ext cx="8229600" cy="4227513"/>
          </a:xfrm>
        </p:spPr>
        <p:txBody>
          <a:bodyPr/>
          <a:lstStyle/>
          <a:p>
            <a:pPr eaLnBrk="1" hangingPunct="1"/>
            <a:r>
              <a:rPr lang="en-US"/>
              <a:t>Planning meetings by librarians and archivists in 2002-2003 on concerns about preserving digital archives</a:t>
            </a:r>
          </a:p>
          <a:p>
            <a:pPr eaLnBrk="1" hangingPunct="1"/>
            <a:r>
              <a:rPr lang="en-US"/>
              <a:t>Sense that we needed to do something practical to help each other preserve our data</a:t>
            </a:r>
          </a:p>
          <a:p>
            <a:pPr eaLnBrk="1" hangingPunct="1"/>
            <a:r>
              <a:rPr lang="en-US"/>
              <a:t>Not based on studies, just the observation of our anxieties about keeping our (expensive) digital materials preserved and viable.</a:t>
            </a:r>
          </a:p>
        </p:txBody>
      </p:sp>
      <p:sp>
        <p:nvSpPr>
          <p:cNvPr id="15364"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15365" name="Footer Placeholder 4"/>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
        <p:nvSpPr>
          <p:cNvPr id="15366" name="Slide Number Placeholder 5"/>
          <p:cNvSpPr>
            <a:spLocks noGrp="1"/>
          </p:cNvSpPr>
          <p:nvPr>
            <p:ph type="sldNum" sz="quarter" idx="12"/>
          </p:nvPr>
        </p:nvSpPr>
        <p:spPr bwMode="auto">
          <a:noFill/>
          <a:ln>
            <a:miter lim="800000"/>
            <a:headEnd/>
            <a:tailEnd/>
          </a:ln>
        </p:spPr>
        <p:txBody>
          <a:bodyPr/>
          <a:lstStyle/>
          <a:p>
            <a:fld id="{5CE62B05-9969-EA40-B9CB-F90CDF1B7AAA}" type="slidenum">
              <a:rPr lang="en-US">
                <a:latin typeface="Corbel" pitchFamily="-65" charset="0"/>
              </a:rPr>
              <a:pPr/>
              <a:t>21</a:t>
            </a:fld>
            <a:endParaRPr lang="en-US">
              <a:latin typeface="Corbel" pitchFamily="-65"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smtClean="0">
                <a:ea typeface="+mj-ea"/>
                <a:cs typeface="+mj-cs"/>
              </a:rPr>
              <a:t>The Data Loss Problem</a:t>
            </a:r>
          </a:p>
        </p:txBody>
      </p:sp>
      <p:pic>
        <p:nvPicPr>
          <p:cNvPr id="16387" name="Picture 4"/>
          <p:cNvPicPr>
            <a:picLocks noChangeAspect="1" noChangeArrowheads="1"/>
          </p:cNvPicPr>
          <p:nvPr/>
        </p:nvPicPr>
        <p:blipFill>
          <a:blip r:embed="rId2" cstate="print"/>
          <a:srcRect/>
          <a:stretch>
            <a:fillRect/>
          </a:stretch>
        </p:blipFill>
        <p:spPr bwMode="auto">
          <a:xfrm>
            <a:off x="647700" y="2286000"/>
            <a:ext cx="7848600" cy="1962150"/>
          </a:xfrm>
          <a:prstGeom prst="rect">
            <a:avLst/>
          </a:prstGeom>
          <a:noFill/>
          <a:ln w="9525">
            <a:noFill/>
            <a:miter lim="800000"/>
            <a:headEnd/>
            <a:tailEnd/>
          </a:ln>
        </p:spPr>
      </p:pic>
      <p:sp>
        <p:nvSpPr>
          <p:cNvPr id="16388" name="Rectangle 5"/>
          <p:cNvSpPr>
            <a:spLocks noChangeArrowheads="1"/>
          </p:cNvSpPr>
          <p:nvPr/>
        </p:nvSpPr>
        <p:spPr bwMode="auto">
          <a:xfrm>
            <a:off x="1524000" y="4648200"/>
            <a:ext cx="6673850" cy="641350"/>
          </a:xfrm>
          <a:prstGeom prst="rect">
            <a:avLst/>
          </a:prstGeom>
          <a:noFill/>
          <a:ln w="9525">
            <a:noFill/>
            <a:miter lim="800000"/>
            <a:headEnd/>
            <a:tailEnd/>
          </a:ln>
        </p:spPr>
        <p:txBody>
          <a:bodyPr wrap="none" anchor="ctr">
            <a:prstTxWarp prst="textNoShape">
              <a:avLst/>
            </a:prstTxWarp>
            <a:spAutoFit/>
          </a:bodyPr>
          <a:lstStyle/>
          <a:p>
            <a:r>
              <a:rPr lang="en-US">
                <a:latin typeface="Georgia" pitchFamily="-65" charset="0"/>
              </a:rPr>
              <a:t>From NDIIPP Website on the Importance of Digital preservation </a:t>
            </a:r>
          </a:p>
          <a:p>
            <a:r>
              <a:rPr lang="en-US">
                <a:latin typeface="Georgia" pitchFamily="-65" charset="0"/>
              </a:rPr>
              <a:t>(</a:t>
            </a:r>
            <a:r>
              <a:rPr lang="en-US">
                <a:latin typeface="Georgia" pitchFamily="-65" charset="0"/>
                <a:hlinkClick r:id="rId3"/>
              </a:rPr>
              <a:t>http://www.digitalpreservation.gov/importance/</a:t>
            </a:r>
            <a:r>
              <a:rPr lang="en-US">
                <a:latin typeface="Georgia" pitchFamily="-65" charset="0"/>
              </a:rPr>
              <a:t>):</a:t>
            </a:r>
          </a:p>
        </p:txBody>
      </p:sp>
      <p:sp>
        <p:nvSpPr>
          <p:cNvPr id="16389" name="Date Placeholder 6"/>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16390" name="Footer Placeholder 8"/>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16391" name="Slide Number Placeholder 6"/>
          <p:cNvSpPr>
            <a:spLocks noGrp="1"/>
          </p:cNvSpPr>
          <p:nvPr>
            <p:ph type="sldNum" sz="quarter" idx="12"/>
          </p:nvPr>
        </p:nvSpPr>
        <p:spPr bwMode="auto">
          <a:noFill/>
          <a:ln>
            <a:miter lim="800000"/>
            <a:headEnd/>
            <a:tailEnd/>
          </a:ln>
        </p:spPr>
        <p:txBody>
          <a:bodyPr/>
          <a:lstStyle/>
          <a:p>
            <a:fld id="{B93D1C34-BC5A-AA41-9E2A-AD499AFAA644}" type="slidenum">
              <a:rPr lang="en-US">
                <a:latin typeface="Corbel" pitchFamily="-65" charset="0"/>
              </a:rPr>
              <a:pPr/>
              <a:t>22</a:t>
            </a:fld>
            <a:endParaRPr lang="en-US">
              <a:latin typeface="Corbel" pitchFamily="-65"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ea typeface="+mj-ea"/>
                <a:cs typeface="+mj-cs"/>
              </a:rPr>
              <a:t>The Gap in Digital Preservation Programs</a:t>
            </a:r>
            <a:endParaRPr lang="en-US" dirty="0">
              <a:ea typeface="+mj-ea"/>
              <a:cs typeface="+mj-cs"/>
            </a:endParaRPr>
          </a:p>
        </p:txBody>
      </p:sp>
      <p:sp>
        <p:nvSpPr>
          <p:cNvPr id="17411" name="Content Placeholder 2"/>
          <p:cNvSpPr>
            <a:spLocks noGrp="1"/>
          </p:cNvSpPr>
          <p:nvPr>
            <p:ph idx="1"/>
          </p:nvPr>
        </p:nvSpPr>
        <p:spPr>
          <a:xfrm>
            <a:off x="457200" y="1752600"/>
            <a:ext cx="8229600" cy="4227513"/>
          </a:xfrm>
        </p:spPr>
        <p:txBody>
          <a:bodyPr/>
          <a:lstStyle/>
          <a:p>
            <a:pPr eaLnBrk="1" hangingPunct="1"/>
            <a:r>
              <a:rPr lang="en-US"/>
              <a:t>66% of cultural heritage institutions (academic libraries, archives, art museums, public libraries, and other similar kinds of institutions) report that </a:t>
            </a:r>
            <a:r>
              <a:rPr lang="en-US" u="sng"/>
              <a:t>no one </a:t>
            </a:r>
            <a:r>
              <a:rPr lang="en-US"/>
              <a:t>is responsible for digital preservation activities</a:t>
            </a:r>
          </a:p>
          <a:p>
            <a:pPr eaLnBrk="1" hangingPunct="1"/>
            <a:r>
              <a:rPr lang="en-US"/>
              <a:t>30% of all archives have been backed up one time or </a:t>
            </a:r>
            <a:r>
              <a:rPr lang="en-US" u="sng"/>
              <a:t>not at all</a:t>
            </a:r>
          </a:p>
        </p:txBody>
      </p:sp>
      <p:sp>
        <p:nvSpPr>
          <p:cNvPr id="17412" name="Rectangle 4"/>
          <p:cNvSpPr>
            <a:spLocks noChangeArrowheads="1"/>
          </p:cNvSpPr>
          <p:nvPr/>
        </p:nvSpPr>
        <p:spPr bwMode="auto">
          <a:xfrm>
            <a:off x="836613" y="5497513"/>
            <a:ext cx="5640387" cy="369887"/>
          </a:xfrm>
          <a:prstGeom prst="rect">
            <a:avLst/>
          </a:prstGeom>
          <a:noFill/>
          <a:ln w="9525">
            <a:noFill/>
            <a:miter lim="800000"/>
            <a:headEnd/>
            <a:tailEnd/>
          </a:ln>
        </p:spPr>
        <p:txBody>
          <a:bodyPr anchor="ctr">
            <a:prstTxWarp prst="textNoShape">
              <a:avLst/>
            </a:prstTxWarp>
            <a:spAutoFit/>
          </a:bodyPr>
          <a:lstStyle/>
          <a:p>
            <a:r>
              <a:rPr lang="en-US">
                <a:latin typeface="Georgia" pitchFamily="-65" charset="0"/>
              </a:rPr>
              <a:t>Source: 2005 NEDCC Survey by Bishoff and Clareson</a:t>
            </a:r>
          </a:p>
        </p:txBody>
      </p:sp>
      <p:sp>
        <p:nvSpPr>
          <p:cNvPr id="17413" name="Date Placeholder 4"/>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17414" name="Footer Placeholder 6"/>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17415" name="Slide Number Placeholder 6"/>
          <p:cNvSpPr>
            <a:spLocks noGrp="1"/>
          </p:cNvSpPr>
          <p:nvPr>
            <p:ph type="sldNum" sz="quarter" idx="12"/>
          </p:nvPr>
        </p:nvSpPr>
        <p:spPr bwMode="auto">
          <a:noFill/>
          <a:ln>
            <a:miter lim="800000"/>
            <a:headEnd/>
            <a:tailEnd/>
          </a:ln>
        </p:spPr>
        <p:txBody>
          <a:bodyPr/>
          <a:lstStyle/>
          <a:p>
            <a:fld id="{3A0CF54B-7EA1-A943-ABB2-A0E3999A9E2B}" type="slidenum">
              <a:rPr lang="en-US">
                <a:latin typeface="Corbel" pitchFamily="-65" charset="0"/>
              </a:rPr>
              <a:pPr/>
              <a:t>23</a:t>
            </a:fld>
            <a:endParaRPr lang="en-US">
              <a:latin typeface="Corbel" pitchFamily="-65"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ea typeface="+mj-ea"/>
                <a:cs typeface="+mj-cs"/>
              </a:rPr>
              <a:t>The Need for Collaborative Approaches</a:t>
            </a:r>
            <a:endParaRPr lang="en-US" dirty="0">
              <a:ea typeface="+mj-ea"/>
              <a:cs typeface="+mj-cs"/>
            </a:endParaRPr>
          </a:p>
        </p:txBody>
      </p:sp>
      <p:sp>
        <p:nvSpPr>
          <p:cNvPr id="18435" name="Content Placeholder 2"/>
          <p:cNvSpPr>
            <a:spLocks noGrp="1"/>
          </p:cNvSpPr>
          <p:nvPr>
            <p:ph idx="1"/>
          </p:nvPr>
        </p:nvSpPr>
        <p:spPr>
          <a:xfrm>
            <a:off x="228600" y="1828800"/>
            <a:ext cx="8229600" cy="4227513"/>
          </a:xfrm>
        </p:spPr>
        <p:txBody>
          <a:bodyPr/>
          <a:lstStyle/>
          <a:p>
            <a:pPr marL="365125" indent="-255588" eaLnBrk="1" hangingPunct="1">
              <a:lnSpc>
                <a:spcPct val="80000"/>
              </a:lnSpc>
              <a:buClr>
                <a:srgbClr val="E66C7D"/>
              </a:buClr>
              <a:buFont typeface="Georgia" pitchFamily="-65" charset="0"/>
              <a:buNone/>
            </a:pPr>
            <a:r>
              <a:rPr lang="en-US" sz="2600"/>
              <a:t>	“The increased number and diversity of those concerned with digital preservation—coupled with the current general scarcity of resources for preservation infrastructure—suggests that </a:t>
            </a:r>
            <a:r>
              <a:rPr lang="en-US" sz="2600" i="1">
                <a:solidFill>
                  <a:srgbClr val="FF0000"/>
                </a:solidFill>
              </a:rPr>
              <a:t>new collaborative relationships that cross institutional and sector boundaries could provide important and promising ways to deal with the data preservation challenge.</a:t>
            </a:r>
            <a:r>
              <a:rPr lang="en-US" sz="2600"/>
              <a:t>  These collaborations could potentially help spread the burden of preservation, create economies of scale needed to support it, and mitigate the risks of data loss.”</a:t>
            </a:r>
          </a:p>
          <a:p>
            <a:pPr marL="365125" indent="-255588" eaLnBrk="1" hangingPunct="1">
              <a:lnSpc>
                <a:spcPct val="80000"/>
              </a:lnSpc>
              <a:buClr>
                <a:srgbClr val="E66C7D"/>
              </a:buClr>
              <a:buFont typeface="Georgia" pitchFamily="-65" charset="0"/>
              <a:buNone/>
            </a:pPr>
            <a:endParaRPr lang="en-US" sz="2500"/>
          </a:p>
          <a:p>
            <a:pPr marL="365125" indent="-255588" eaLnBrk="1" hangingPunct="1">
              <a:lnSpc>
                <a:spcPct val="80000"/>
              </a:lnSpc>
              <a:buClr>
                <a:srgbClr val="E66C7D"/>
              </a:buClr>
              <a:buFont typeface="Georgia" pitchFamily="-65" charset="0"/>
              <a:buNone/>
            </a:pPr>
            <a:r>
              <a:rPr lang="en-US" sz="1600"/>
              <a:t>	- The Need for Formalized Trust in Digital Repository Collaborative Infrastructure</a:t>
            </a:r>
          </a:p>
          <a:p>
            <a:pPr marL="365125" indent="-255588" eaLnBrk="1" hangingPunct="1">
              <a:lnSpc>
                <a:spcPct val="80000"/>
              </a:lnSpc>
              <a:buClr>
                <a:srgbClr val="E66C7D"/>
              </a:buClr>
              <a:buFont typeface="Georgia" pitchFamily="-65" charset="0"/>
              <a:buNone/>
            </a:pPr>
            <a:r>
              <a:rPr lang="en-US" sz="1600"/>
              <a:t> </a:t>
            </a:r>
          </a:p>
          <a:p>
            <a:pPr marL="365125" indent="-255588" eaLnBrk="1" hangingPunct="1">
              <a:lnSpc>
                <a:spcPct val="80000"/>
              </a:lnSpc>
              <a:buClr>
                <a:srgbClr val="E66C7D"/>
              </a:buClr>
              <a:buFont typeface="Georgia" pitchFamily="-65" charset="0"/>
              <a:buNone/>
            </a:pPr>
            <a:r>
              <a:rPr lang="en-US" sz="1600"/>
              <a:t>	   NSF/JISC Repositories Workshop (April 16, 2007)</a:t>
            </a:r>
          </a:p>
          <a:p>
            <a:pPr marL="365125" indent="-255588" eaLnBrk="1" hangingPunct="1">
              <a:lnSpc>
                <a:spcPct val="80000"/>
              </a:lnSpc>
              <a:buClr>
                <a:srgbClr val="E66C7D"/>
              </a:buClr>
              <a:buFont typeface="Georgia" pitchFamily="-65" charset="0"/>
              <a:buChar char="•"/>
            </a:pPr>
            <a:endParaRPr lang="en-US" sz="2500"/>
          </a:p>
        </p:txBody>
      </p:sp>
      <p:sp>
        <p:nvSpPr>
          <p:cNvPr id="18436" name="Date Placeholder 3"/>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18437" name="Footer Placeholder 4"/>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18438" name="Slide Number Placeholder 5"/>
          <p:cNvSpPr>
            <a:spLocks noGrp="1"/>
          </p:cNvSpPr>
          <p:nvPr>
            <p:ph type="sldNum" sz="quarter" idx="12"/>
          </p:nvPr>
        </p:nvSpPr>
        <p:spPr bwMode="auto">
          <a:noFill/>
          <a:ln>
            <a:miter lim="800000"/>
            <a:headEnd/>
            <a:tailEnd/>
          </a:ln>
        </p:spPr>
        <p:txBody>
          <a:bodyPr/>
          <a:lstStyle/>
          <a:p>
            <a:fld id="{D9F77743-F2C7-6B4B-AC0F-311E9A1DC7FE}" type="slidenum">
              <a:rPr lang="en-US">
                <a:latin typeface="Corbel" pitchFamily="-65" charset="0"/>
              </a:rPr>
              <a:pPr/>
              <a:t>24</a:t>
            </a:fld>
            <a:endParaRPr lang="en-US">
              <a:latin typeface="Corbel" pitchFamily="-65"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hangingPunct="1">
              <a:defRPr/>
            </a:pPr>
            <a:r>
              <a:rPr lang="en-US" smtClean="0">
                <a:ea typeface="+mj-ea"/>
                <a:cs typeface="+mj-cs"/>
              </a:rPr>
              <a:t>Backups versus Digital Preservation</a:t>
            </a:r>
          </a:p>
        </p:txBody>
      </p:sp>
      <p:sp>
        <p:nvSpPr>
          <p:cNvPr id="19459" name="Content Placeholder 2"/>
          <p:cNvSpPr>
            <a:spLocks noGrp="1"/>
          </p:cNvSpPr>
          <p:nvPr>
            <p:ph idx="1"/>
          </p:nvPr>
        </p:nvSpPr>
        <p:spPr>
          <a:xfrm>
            <a:off x="457200" y="1716088"/>
            <a:ext cx="8229600" cy="4227512"/>
          </a:xfrm>
        </p:spPr>
        <p:txBody>
          <a:bodyPr/>
          <a:lstStyle/>
          <a:p>
            <a:pPr marL="365125" indent="-255588" eaLnBrk="1" hangingPunct="1">
              <a:lnSpc>
                <a:spcPct val="80000"/>
              </a:lnSpc>
              <a:buClr>
                <a:srgbClr val="E66C7D"/>
              </a:buClr>
              <a:buFont typeface="Georgia" pitchFamily="-65" charset="0"/>
              <a:buNone/>
            </a:pPr>
            <a:r>
              <a:rPr lang="en-US" sz="2200"/>
              <a:t>What differentiates a schedule for data backups from a digital preservation program?</a:t>
            </a:r>
          </a:p>
          <a:p>
            <a:pPr marL="365125" indent="-255588" eaLnBrk="1" hangingPunct="1">
              <a:lnSpc>
                <a:spcPct val="80000"/>
              </a:lnSpc>
              <a:buClr>
                <a:srgbClr val="E66C7D"/>
              </a:buClr>
              <a:buFont typeface="Georgia" pitchFamily="-65" charset="0"/>
              <a:buChar char="•"/>
            </a:pPr>
            <a:endParaRPr lang="en-US" sz="2200"/>
          </a:p>
          <a:p>
            <a:pPr marL="365125" indent="-255588" eaLnBrk="1" hangingPunct="1">
              <a:lnSpc>
                <a:spcPct val="80000"/>
              </a:lnSpc>
              <a:buClrTx/>
              <a:buFont typeface="Wingdings" pitchFamily="-65" charset="2"/>
              <a:buChar char="§"/>
            </a:pPr>
            <a:r>
              <a:rPr lang="en-US" sz="2200" b="1" i="1"/>
              <a:t>Backups are tactical measures.  </a:t>
            </a:r>
            <a:r>
              <a:rPr lang="en-US" sz="2200"/>
              <a:t>Backups are typically stored in a single location (often nearby or collocated with the servers backed up) and are performed only periodically.  Backups are designed to address short-term data loss via minimal investment of money and staff time resources.  Backups are better than nothing, but not a comprehensive solution to the problem of preserving information over time.</a:t>
            </a:r>
          </a:p>
          <a:p>
            <a:pPr marL="365125" indent="-255588" eaLnBrk="1" hangingPunct="1">
              <a:lnSpc>
                <a:spcPct val="80000"/>
              </a:lnSpc>
              <a:buClrTx/>
              <a:buFont typeface="Wingdings" pitchFamily="-65" charset="2"/>
              <a:buChar char="§"/>
            </a:pPr>
            <a:endParaRPr lang="en-US" sz="2200"/>
          </a:p>
          <a:p>
            <a:pPr marL="365125" indent="-255588" eaLnBrk="1" hangingPunct="1">
              <a:lnSpc>
                <a:spcPct val="80000"/>
              </a:lnSpc>
              <a:buClrTx/>
              <a:buFont typeface="Wingdings" pitchFamily="-65" charset="2"/>
              <a:buChar char="§"/>
            </a:pPr>
            <a:r>
              <a:rPr lang="en-US" sz="2200" b="1" i="1"/>
              <a:t>Digital preservation is strategic.  </a:t>
            </a:r>
            <a:r>
              <a:rPr lang="en-US" sz="2200"/>
              <a:t>Preserving information over long periods requires systematic attention rather than benign neglect or unthinking actions.  </a:t>
            </a:r>
          </a:p>
        </p:txBody>
      </p:sp>
      <p:sp>
        <p:nvSpPr>
          <p:cNvPr id="19460" name="Date Placeholder 3"/>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19461" name="Footer Placeholder 4"/>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19462" name="Slide Number Placeholder 5"/>
          <p:cNvSpPr>
            <a:spLocks noGrp="1"/>
          </p:cNvSpPr>
          <p:nvPr>
            <p:ph type="sldNum" sz="quarter" idx="12"/>
          </p:nvPr>
        </p:nvSpPr>
        <p:spPr bwMode="auto">
          <a:noFill/>
          <a:ln>
            <a:miter lim="800000"/>
            <a:headEnd/>
            <a:tailEnd/>
          </a:ln>
        </p:spPr>
        <p:txBody>
          <a:bodyPr/>
          <a:lstStyle/>
          <a:p>
            <a:fld id="{8A6DC699-6954-C047-8373-5B837D240A96}" type="slidenum">
              <a:rPr lang="en-US">
                <a:latin typeface="Corbel" pitchFamily="-65" charset="0"/>
              </a:rPr>
              <a:pPr/>
              <a:t>25</a:t>
            </a:fld>
            <a:endParaRPr lang="en-US">
              <a:latin typeface="Corbel" pitchFamily="-65"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hangingPunct="1">
              <a:defRPr/>
            </a:pPr>
            <a:r>
              <a:rPr lang="en-US" dirty="0" smtClean="0">
                <a:ea typeface="+mj-ea"/>
                <a:cs typeface="+mj-cs"/>
              </a:rPr>
              <a:t>Institutional Repositories versus Digital Preservation</a:t>
            </a:r>
          </a:p>
        </p:txBody>
      </p:sp>
      <p:sp>
        <p:nvSpPr>
          <p:cNvPr id="20483" name="Content Placeholder 2"/>
          <p:cNvSpPr>
            <a:spLocks noGrp="1"/>
          </p:cNvSpPr>
          <p:nvPr>
            <p:ph idx="1"/>
          </p:nvPr>
        </p:nvSpPr>
        <p:spPr>
          <a:xfrm>
            <a:off x="457200" y="1716088"/>
            <a:ext cx="8229600" cy="4227512"/>
          </a:xfrm>
        </p:spPr>
        <p:txBody>
          <a:bodyPr/>
          <a:lstStyle/>
          <a:p>
            <a:pPr marL="365125" indent="-255588" eaLnBrk="1" hangingPunct="1">
              <a:lnSpc>
                <a:spcPct val="80000"/>
              </a:lnSpc>
              <a:buClr>
                <a:srgbClr val="E66C7D"/>
              </a:buClr>
              <a:buFont typeface="Georgia" pitchFamily="-65" charset="0"/>
              <a:buNone/>
            </a:pPr>
            <a:r>
              <a:rPr lang="en-US" sz="2200"/>
              <a:t>What differentiates an IR program from a distributed digital preservation program?</a:t>
            </a:r>
          </a:p>
          <a:p>
            <a:pPr marL="365125" indent="-255588" eaLnBrk="1" hangingPunct="1">
              <a:lnSpc>
                <a:spcPct val="80000"/>
              </a:lnSpc>
              <a:buClr>
                <a:srgbClr val="E66C7D"/>
              </a:buClr>
              <a:buFont typeface="Georgia" pitchFamily="-65" charset="0"/>
              <a:buChar char="•"/>
            </a:pPr>
            <a:endParaRPr lang="en-US" sz="2200"/>
          </a:p>
          <a:p>
            <a:pPr marL="365125" indent="-255588" eaLnBrk="1" hangingPunct="1">
              <a:lnSpc>
                <a:spcPct val="80000"/>
              </a:lnSpc>
              <a:buClrTx/>
              <a:buFont typeface="Wingdings" pitchFamily="-65" charset="2"/>
              <a:buChar char="§"/>
            </a:pPr>
            <a:r>
              <a:rPr lang="en-US" sz="2200" b="1" i="1"/>
              <a:t>The IR is not distributed.  </a:t>
            </a:r>
            <a:r>
              <a:rPr lang="en-US" sz="2200"/>
              <a:t>The IR is a centralized approach aimed at managing information flow within the institution.  It typically does not attempt to securely cache prioritized content at multiple geographically dispersed sites.</a:t>
            </a:r>
          </a:p>
          <a:p>
            <a:pPr marL="365125" indent="-255588" eaLnBrk="1" hangingPunct="1">
              <a:lnSpc>
                <a:spcPct val="80000"/>
              </a:lnSpc>
              <a:buClrTx/>
              <a:buFont typeface="Wingdings" pitchFamily="-65" charset="2"/>
              <a:buChar char="§"/>
            </a:pPr>
            <a:endParaRPr lang="en-US" sz="2200"/>
          </a:p>
          <a:p>
            <a:pPr marL="365125" indent="-255588" eaLnBrk="1" hangingPunct="1">
              <a:lnSpc>
                <a:spcPct val="80000"/>
              </a:lnSpc>
              <a:buClrTx/>
              <a:buFont typeface="Wingdings" pitchFamily="-65" charset="2"/>
              <a:buChar char="§"/>
            </a:pPr>
            <a:r>
              <a:rPr lang="en-US" sz="2200" b="1" i="1"/>
              <a:t>DDP mobilizes efforts of multiple institutions.  </a:t>
            </a:r>
            <a:r>
              <a:rPr lang="en-US" sz="2200"/>
              <a:t>A digital preservation program entails a geographically dispersed set of secure caches of critical information.  A true digital preservation program will require multi-institutional collaboration and at least some ongoing investment to realistically address the issues involved in preserving information over time.</a:t>
            </a:r>
          </a:p>
        </p:txBody>
      </p:sp>
      <p:sp>
        <p:nvSpPr>
          <p:cNvPr id="20484" name="Date Placeholder 3"/>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20485" name="Footer Placeholder 4"/>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20486" name="Slide Number Placeholder 5"/>
          <p:cNvSpPr>
            <a:spLocks noGrp="1"/>
          </p:cNvSpPr>
          <p:nvPr>
            <p:ph type="sldNum" sz="quarter" idx="12"/>
          </p:nvPr>
        </p:nvSpPr>
        <p:spPr bwMode="auto">
          <a:noFill/>
          <a:ln>
            <a:miter lim="800000"/>
            <a:headEnd/>
            <a:tailEnd/>
          </a:ln>
        </p:spPr>
        <p:txBody>
          <a:bodyPr/>
          <a:lstStyle/>
          <a:p>
            <a:fld id="{40E58F2F-15EC-264A-9912-0DEE90DBDD17}" type="slidenum">
              <a:rPr lang="en-US">
                <a:latin typeface="Corbel" pitchFamily="-65" charset="0"/>
              </a:rPr>
              <a:pPr/>
              <a:t>26</a:t>
            </a:fld>
            <a:endParaRPr lang="en-US">
              <a:latin typeface="Corbel" pitchFamily="-65"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ea typeface="+mj-ea"/>
                <a:cs typeface="+mj-cs"/>
              </a:rPr>
              <a:t>Secure and Distributed Cache Networks </a:t>
            </a:r>
            <a:endParaRPr lang="en-US" dirty="0">
              <a:ea typeface="+mj-ea"/>
              <a:cs typeface="+mj-cs"/>
            </a:endParaRPr>
          </a:p>
        </p:txBody>
      </p:sp>
      <p:sp>
        <p:nvSpPr>
          <p:cNvPr id="21507" name="Content Placeholder 2"/>
          <p:cNvSpPr>
            <a:spLocks noGrp="1"/>
          </p:cNvSpPr>
          <p:nvPr>
            <p:ph idx="1"/>
          </p:nvPr>
        </p:nvSpPr>
        <p:spPr>
          <a:xfrm>
            <a:off x="457200" y="1600200"/>
            <a:ext cx="8229600" cy="4227513"/>
          </a:xfrm>
        </p:spPr>
        <p:txBody>
          <a:bodyPr/>
          <a:lstStyle/>
          <a:p>
            <a:pPr marL="365125" indent="-255588" eaLnBrk="1" hangingPunct="1">
              <a:lnSpc>
                <a:spcPct val="80000"/>
              </a:lnSpc>
              <a:buClr>
                <a:srgbClr val="E66C7D"/>
              </a:buClr>
              <a:buFont typeface="Georgia" pitchFamily="-65" charset="0"/>
              <a:buNone/>
            </a:pPr>
            <a:r>
              <a:rPr lang="en-US" sz="2500"/>
              <a:t>Why are the characteristics of geographically distribution and security so important?  This strategy maximizes survivability of content in both individual and collective terms:</a:t>
            </a:r>
          </a:p>
          <a:p>
            <a:pPr marL="365125" indent="-255588" eaLnBrk="1" hangingPunct="1">
              <a:lnSpc>
                <a:spcPct val="80000"/>
              </a:lnSpc>
              <a:buClr>
                <a:srgbClr val="E66C7D"/>
              </a:buClr>
              <a:buFont typeface="Georgia" pitchFamily="-65" charset="0"/>
              <a:buNone/>
            </a:pPr>
            <a:endParaRPr lang="en-US" sz="2500"/>
          </a:p>
          <a:p>
            <a:pPr marL="365125" indent="-255588" eaLnBrk="1" hangingPunct="1">
              <a:lnSpc>
                <a:spcPct val="80000"/>
              </a:lnSpc>
              <a:buClrTx/>
              <a:buFont typeface="Wingdings" pitchFamily="-65" charset="2"/>
              <a:buChar char="§"/>
            </a:pPr>
            <a:r>
              <a:rPr lang="en-US" sz="2500" b="1" u="sng"/>
              <a:t>Security</a:t>
            </a:r>
            <a:r>
              <a:rPr lang="en-US" sz="2500"/>
              <a:t> reduces the likelihood that any single cache will be compromised.</a:t>
            </a:r>
          </a:p>
          <a:p>
            <a:pPr marL="365125" indent="-255588" eaLnBrk="1" hangingPunct="1">
              <a:lnSpc>
                <a:spcPct val="80000"/>
              </a:lnSpc>
              <a:buClrTx/>
              <a:buFont typeface="Wingdings" pitchFamily="-65" charset="2"/>
              <a:buChar char="§"/>
            </a:pPr>
            <a:r>
              <a:rPr lang="en-US" sz="2500" b="1" u="sng"/>
              <a:t>Distribution</a:t>
            </a:r>
            <a:r>
              <a:rPr lang="en-US" sz="2500"/>
              <a:t> reduces the likelihood that the loss of any single cache will lead to a loss of the preserved content.</a:t>
            </a:r>
          </a:p>
          <a:p>
            <a:pPr marL="365125" indent="-255588" eaLnBrk="1" hangingPunct="1">
              <a:lnSpc>
                <a:spcPct val="80000"/>
              </a:lnSpc>
              <a:buClr>
                <a:srgbClr val="E66C7D"/>
              </a:buClr>
              <a:buFont typeface="Georgia" pitchFamily="-65" charset="0"/>
              <a:buChar char="•"/>
            </a:pPr>
            <a:endParaRPr lang="en-US" sz="2500"/>
          </a:p>
          <a:p>
            <a:pPr marL="365125" indent="-255588" eaLnBrk="1" hangingPunct="1">
              <a:lnSpc>
                <a:spcPct val="80000"/>
              </a:lnSpc>
              <a:buClr>
                <a:srgbClr val="E66C7D"/>
              </a:buClr>
              <a:buFont typeface="Georgia" pitchFamily="-65" charset="0"/>
              <a:buNone/>
            </a:pPr>
            <a:r>
              <a:rPr lang="en-US" sz="2500"/>
              <a:t>By creating a collaborative network for secure and distributed preservation, a group can also work together on more complex issues such as format migration.</a:t>
            </a:r>
          </a:p>
        </p:txBody>
      </p:sp>
      <p:sp>
        <p:nvSpPr>
          <p:cNvPr id="21508" name="Date Placeholder 3"/>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21509" name="Footer Placeholder 4"/>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21510" name="Slide Number Placeholder 5"/>
          <p:cNvSpPr>
            <a:spLocks noGrp="1"/>
          </p:cNvSpPr>
          <p:nvPr>
            <p:ph type="sldNum" sz="quarter" idx="12"/>
          </p:nvPr>
        </p:nvSpPr>
        <p:spPr bwMode="auto">
          <a:noFill/>
          <a:ln>
            <a:miter lim="800000"/>
            <a:headEnd/>
            <a:tailEnd/>
          </a:ln>
        </p:spPr>
        <p:txBody>
          <a:bodyPr/>
          <a:lstStyle/>
          <a:p>
            <a:fld id="{2ACD5F1D-0D8B-E440-887B-9C35D75B2726}" type="slidenum">
              <a:rPr lang="en-US">
                <a:latin typeface="Corbel" pitchFamily="-65" charset="0"/>
              </a:rPr>
              <a:pPr/>
              <a:t>27</a:t>
            </a:fld>
            <a:endParaRPr lang="en-US">
              <a:latin typeface="Corbel" pitchFamily="-65"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ea typeface="+mj-ea"/>
                <a:cs typeface="+mj-cs"/>
              </a:rPr>
              <a:t>Both Technical and Organizational Networking are Required</a:t>
            </a:r>
            <a:endParaRPr lang="en-US" dirty="0">
              <a:ea typeface="+mj-ea"/>
              <a:cs typeface="+mj-cs"/>
            </a:endParaRPr>
          </a:p>
        </p:txBody>
      </p:sp>
      <p:sp>
        <p:nvSpPr>
          <p:cNvPr id="22531" name="Content Placeholder 2"/>
          <p:cNvSpPr>
            <a:spLocks noGrp="1"/>
          </p:cNvSpPr>
          <p:nvPr>
            <p:ph idx="1"/>
          </p:nvPr>
        </p:nvSpPr>
        <p:spPr>
          <a:xfrm>
            <a:off x="457200" y="1600200"/>
            <a:ext cx="8229600" cy="4572000"/>
          </a:xfrm>
        </p:spPr>
        <p:txBody>
          <a:bodyPr/>
          <a:lstStyle/>
          <a:p>
            <a:pPr eaLnBrk="1" hangingPunct="1">
              <a:buClrTx/>
            </a:pPr>
            <a:r>
              <a:rPr lang="en-US" sz="3000"/>
              <a:t>A single cultural heritage organization is unlikely to have the capability to operate several geographically dispersed and securely maintained servers</a:t>
            </a:r>
          </a:p>
          <a:p>
            <a:pPr eaLnBrk="1" hangingPunct="1">
              <a:buClrTx/>
            </a:pPr>
            <a:r>
              <a:rPr lang="en-US" sz="3000"/>
              <a:t>Collaboration between institutions on technological solutions is essential</a:t>
            </a:r>
          </a:p>
          <a:p>
            <a:pPr eaLnBrk="1" hangingPunct="1">
              <a:buClrTx/>
            </a:pPr>
            <a:r>
              <a:rPr lang="en-US" sz="3000"/>
              <a:t>Similarly, inter-institutional agreements must be put in place or there will be no commitment to act in concert over time</a:t>
            </a:r>
          </a:p>
          <a:p>
            <a:pPr eaLnBrk="1" hangingPunct="1"/>
            <a:endParaRPr lang="en-US"/>
          </a:p>
        </p:txBody>
      </p:sp>
      <p:sp>
        <p:nvSpPr>
          <p:cNvPr id="22532" name="Date Placeholder 3"/>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22533" name="Footer Placeholder 4"/>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22534" name="Slide Number Placeholder 5"/>
          <p:cNvSpPr>
            <a:spLocks noGrp="1"/>
          </p:cNvSpPr>
          <p:nvPr>
            <p:ph type="sldNum" sz="quarter" idx="12"/>
          </p:nvPr>
        </p:nvSpPr>
        <p:spPr bwMode="auto">
          <a:noFill/>
          <a:ln>
            <a:miter lim="800000"/>
            <a:headEnd/>
            <a:tailEnd/>
          </a:ln>
        </p:spPr>
        <p:txBody>
          <a:bodyPr/>
          <a:lstStyle/>
          <a:p>
            <a:fld id="{1D7FD282-74EC-D54A-860B-1AC0E8B0B131}" type="slidenum">
              <a:rPr lang="en-US">
                <a:latin typeface="Corbel" pitchFamily="-65" charset="0"/>
              </a:rPr>
              <a:pPr/>
              <a:t>28</a:t>
            </a:fld>
            <a:endParaRPr lang="en-US">
              <a:latin typeface="Corbel" pitchFamily="-65"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295400"/>
          </a:xfrm>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sz="3600" dirty="0" smtClean="0">
                <a:ea typeface="+mj-ea"/>
                <a:cs typeface="+mj-cs"/>
              </a:rPr>
              <a:t>Shared Archiving Fails without a Pre-coordinated DDP Network in Place</a:t>
            </a:r>
            <a:endParaRPr lang="en-US" sz="3600" dirty="0">
              <a:ea typeface="+mj-ea"/>
              <a:cs typeface="+mj-cs"/>
            </a:endParaRPr>
          </a:p>
        </p:txBody>
      </p:sp>
      <p:sp>
        <p:nvSpPr>
          <p:cNvPr id="23555" name="Content Placeholder 5"/>
          <p:cNvSpPr>
            <a:spLocks noGrp="1"/>
          </p:cNvSpPr>
          <p:nvPr>
            <p:ph idx="1"/>
          </p:nvPr>
        </p:nvSpPr>
        <p:spPr>
          <a:xfrm>
            <a:off x="457200" y="1676400"/>
            <a:ext cx="8229600" cy="4227513"/>
          </a:xfrm>
        </p:spPr>
        <p:txBody>
          <a:bodyPr/>
          <a:lstStyle/>
          <a:p>
            <a:pPr marL="365125" indent="-255588" eaLnBrk="1" hangingPunct="1">
              <a:lnSpc>
                <a:spcPct val="80000"/>
              </a:lnSpc>
              <a:buClr>
                <a:srgbClr val="E66C7D"/>
              </a:buClr>
              <a:buFont typeface="Georgia" pitchFamily="-65" charset="0"/>
              <a:buNone/>
            </a:pPr>
            <a:r>
              <a:rPr lang="en-US" sz="3000"/>
              <a:t>	Lessons from the NDIIPP Archive Ingest and Handling Test (AIHT) and other shared archiving experiments:</a:t>
            </a:r>
          </a:p>
          <a:p>
            <a:pPr marL="365125" indent="-255588" eaLnBrk="1" hangingPunct="1">
              <a:lnSpc>
                <a:spcPct val="80000"/>
              </a:lnSpc>
              <a:buClr>
                <a:srgbClr val="E66C7D"/>
              </a:buClr>
              <a:buFont typeface="Georgia" pitchFamily="-65" charset="0"/>
              <a:buNone/>
            </a:pPr>
            <a:endParaRPr lang="en-US" sz="1200"/>
          </a:p>
          <a:p>
            <a:pPr marL="365125" indent="-255588" eaLnBrk="1" hangingPunct="1">
              <a:lnSpc>
                <a:spcPct val="80000"/>
              </a:lnSpc>
              <a:buClrTx/>
              <a:buFont typeface="Georgia" pitchFamily="-65" charset="0"/>
              <a:buChar char="•"/>
            </a:pPr>
            <a:r>
              <a:rPr lang="en-US" sz="3000"/>
              <a:t>Encounter many unexpected incompatibilities because of different systems and data packaging </a:t>
            </a:r>
          </a:p>
          <a:p>
            <a:pPr marL="365125" indent="-255588" eaLnBrk="1" hangingPunct="1">
              <a:lnSpc>
                <a:spcPct val="80000"/>
              </a:lnSpc>
              <a:buClrTx/>
              <a:buFont typeface="Georgia" pitchFamily="-65" charset="0"/>
              <a:buChar char="•"/>
            </a:pPr>
            <a:r>
              <a:rPr lang="en-US" sz="3000"/>
              <a:t>Realization that much of the cost in preserving digital material is in coordinating the organizational and institutional imperatives of preservation, and not the technological costs of storage space</a:t>
            </a:r>
          </a:p>
        </p:txBody>
      </p:sp>
      <p:sp>
        <p:nvSpPr>
          <p:cNvPr id="23556" name="Date Placeholder 1"/>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23557" name="Footer Placeholder 2"/>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23558" name="Slide Number Placeholder 6"/>
          <p:cNvSpPr>
            <a:spLocks noGrp="1"/>
          </p:cNvSpPr>
          <p:nvPr>
            <p:ph type="sldNum" sz="quarter" idx="12"/>
          </p:nvPr>
        </p:nvSpPr>
        <p:spPr bwMode="auto">
          <a:noFill/>
          <a:ln>
            <a:miter lim="800000"/>
            <a:headEnd/>
            <a:tailEnd/>
          </a:ln>
        </p:spPr>
        <p:txBody>
          <a:bodyPr/>
          <a:lstStyle/>
          <a:p>
            <a:fld id="{29940186-81FF-8C41-8A50-20BA1B868E6B}" type="slidenum">
              <a:rPr lang="en-US">
                <a:latin typeface="Corbel" pitchFamily="-65" charset="0"/>
              </a:rPr>
              <a:pPr/>
              <a:t>29</a:t>
            </a:fld>
            <a:endParaRPr lang="en-US">
              <a:latin typeface="Corbel" pitchFamily="-65"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sz="4000" b="0" dirty="0" smtClean="0">
                <a:solidFill>
                  <a:srgbClr val="F0AD00"/>
                </a:solidFill>
                <a:ea typeface="ＭＳ Ｐゴシック" pitchFamily="-110" charset="-128"/>
                <a:cs typeface="ＭＳ Ｐゴシック" pitchFamily="-110" charset="-128"/>
              </a:rPr>
              <a:t>Attendees</a:t>
            </a:r>
          </a:p>
        </p:txBody>
      </p:sp>
      <p:sp>
        <p:nvSpPr>
          <p:cNvPr id="19459" name="Rectangle 3"/>
          <p:cNvSpPr>
            <a:spLocks noGrp="1" noChangeArrowheads="1"/>
          </p:cNvSpPr>
          <p:nvPr>
            <p:ph type="body" idx="1"/>
          </p:nvPr>
        </p:nvSpPr>
        <p:spPr/>
        <p:txBody>
          <a:bodyPr/>
          <a:lstStyle/>
          <a:p>
            <a:pPr eaLnBrk="1" hangingPunct="1"/>
            <a:r>
              <a:rPr lang="en-US" dirty="0" smtClean="0">
                <a:ea typeface="ＭＳ Ｐゴシック" pitchFamily="-110" charset="-128"/>
                <a:cs typeface="ＭＳ Ｐゴシック" pitchFamily="-110" charset="-128"/>
              </a:rPr>
              <a:t>___ Universities</a:t>
            </a:r>
          </a:p>
          <a:p>
            <a:pPr lvl="1" eaLnBrk="1" hangingPunct="1"/>
            <a:r>
              <a:rPr lang="en-US" dirty="0" smtClean="0">
                <a:cs typeface="ＭＳ Ｐゴシック" pitchFamily="-110" charset="-128"/>
              </a:rPr>
              <a:t>___ Libraries, </a:t>
            </a:r>
            <a:r>
              <a:rPr lang="en-US" dirty="0" smtClean="0">
                <a:ea typeface="ＭＳ Ｐゴシック" pitchFamily="-110" charset="-128"/>
                <a:cs typeface="ＭＳ Ｐゴシック" pitchFamily="-110" charset="-128"/>
              </a:rPr>
              <a:t>___ Graduate Schools. </a:t>
            </a:r>
            <a:r>
              <a:rPr lang="en-US" dirty="0" smtClean="0">
                <a:cs typeface="ＭＳ Ｐゴシック" pitchFamily="-110" charset="-128"/>
              </a:rPr>
              <a:t>___ Faculty</a:t>
            </a:r>
          </a:p>
          <a:p>
            <a:pPr lvl="1" eaLnBrk="1" hangingPunct="1"/>
            <a:r>
              <a:rPr lang="en-US" dirty="0" smtClean="0">
                <a:ea typeface="ＭＳ Ｐゴシック" pitchFamily="-110" charset="-128"/>
                <a:cs typeface="ＭＳ Ｐゴシック" pitchFamily="-110" charset="-128"/>
              </a:rPr>
              <a:t>Do your universities </a:t>
            </a:r>
            <a:r>
              <a:rPr lang="en-US" dirty="0" smtClean="0">
                <a:cs typeface="ＭＳ Ｐゴシック" pitchFamily="-110" charset="-128"/>
              </a:rPr>
              <a:t>accept </a:t>
            </a:r>
            <a:r>
              <a:rPr lang="en-US" dirty="0" err="1" smtClean="0">
                <a:cs typeface="ＭＳ Ｐゴシック" pitchFamily="-110" charset="-128"/>
              </a:rPr>
              <a:t>ETDs</a:t>
            </a:r>
            <a:r>
              <a:rPr lang="en-US" dirty="0" smtClean="0">
                <a:cs typeface="ＭＳ Ｐゴシック" pitchFamily="-110" charset="-128"/>
              </a:rPr>
              <a:t>? </a:t>
            </a:r>
          </a:p>
          <a:p>
            <a:pPr lvl="1" eaLnBrk="1" hangingPunct="1"/>
            <a:r>
              <a:rPr lang="en-US" dirty="0" smtClean="0">
                <a:ea typeface="ＭＳ Ｐゴシック" pitchFamily="-110" charset="-128"/>
                <a:cs typeface="ＭＳ Ｐゴシック" pitchFamily="-110" charset="-128"/>
              </a:rPr>
              <a:t>If so, are </a:t>
            </a:r>
            <a:r>
              <a:rPr lang="en-US" smtClean="0">
                <a:ea typeface="ＭＳ Ｐゴシック" pitchFamily="-110" charset="-128"/>
                <a:cs typeface="ＭＳ Ｐゴシック" pitchFamily="-110" charset="-128"/>
              </a:rPr>
              <a:t>they required?</a:t>
            </a:r>
          </a:p>
          <a:p>
            <a:pPr eaLnBrk="1" hangingPunct="1"/>
            <a:r>
              <a:rPr lang="en-US" dirty="0" smtClean="0">
                <a:ea typeface="ＭＳ Ｐゴシック" pitchFamily="-110" charset="-128"/>
                <a:cs typeface="ＭＳ Ｐゴシック" pitchFamily="-110" charset="-128"/>
              </a:rPr>
              <a:t>___ National libraries</a:t>
            </a:r>
          </a:p>
          <a:p>
            <a:pPr eaLnBrk="1" hangingPunct="1"/>
            <a:r>
              <a:rPr lang="en-US" dirty="0" smtClean="0">
                <a:ea typeface="ＭＳ Ｐゴシック" pitchFamily="-110" charset="-128"/>
                <a:cs typeface="ＭＳ Ｐゴシック" pitchFamily="-110" charset="-128"/>
              </a:rPr>
              <a:t>___ Vendors</a:t>
            </a:r>
          </a:p>
          <a:p>
            <a:pPr eaLnBrk="1" hangingPunct="1"/>
            <a:endParaRPr lang="en-US" dirty="0" smtClean="0">
              <a:ea typeface="ＭＳ Ｐゴシック" pitchFamily="-110" charset="-128"/>
              <a:cs typeface="ＭＳ Ｐゴシック" pitchFamily="-110" charset="-128"/>
            </a:endParaRPr>
          </a:p>
          <a:p>
            <a:pPr eaLnBrk="1" hangingPunct="1"/>
            <a:r>
              <a:rPr lang="en-US" dirty="0" smtClean="0">
                <a:ea typeface="ＭＳ Ｐゴシック" pitchFamily="-110" charset="-128"/>
                <a:cs typeface="ＭＳ Ｐゴシック" pitchFamily="-110" charset="-128"/>
              </a:rPr>
              <a:t>___ Continents/Countries</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sz="4800" smtClean="0">
                <a:ea typeface="+mj-ea"/>
                <a:cs typeface="+mj-cs"/>
              </a:rPr>
              <a:t>M</a:t>
            </a:r>
            <a:r>
              <a:rPr lang="en-US" smtClean="0">
                <a:ea typeface="+mj-ea"/>
                <a:cs typeface="+mj-cs"/>
              </a:rPr>
              <a:t>eta</a:t>
            </a:r>
            <a:r>
              <a:rPr lang="en-US" sz="4800" smtClean="0">
                <a:ea typeface="+mj-ea"/>
                <a:cs typeface="+mj-cs"/>
              </a:rPr>
              <a:t>A</a:t>
            </a:r>
            <a:r>
              <a:rPr lang="en-US" smtClean="0">
                <a:ea typeface="+mj-ea"/>
                <a:cs typeface="+mj-cs"/>
              </a:rPr>
              <a:t>rchive</a:t>
            </a:r>
          </a:p>
        </p:txBody>
      </p:sp>
      <p:sp>
        <p:nvSpPr>
          <p:cNvPr id="24579" name="Content Placeholder 2"/>
          <p:cNvSpPr>
            <a:spLocks noGrp="1"/>
          </p:cNvSpPr>
          <p:nvPr>
            <p:ph idx="1"/>
          </p:nvPr>
        </p:nvSpPr>
        <p:spPr>
          <a:xfrm>
            <a:off x="457200" y="1716088"/>
            <a:ext cx="8229600" cy="4227512"/>
          </a:xfrm>
        </p:spPr>
        <p:txBody>
          <a:bodyPr/>
          <a:lstStyle/>
          <a:p>
            <a:pPr marL="365125" indent="-255588" eaLnBrk="1" hangingPunct="1">
              <a:lnSpc>
                <a:spcPct val="80000"/>
              </a:lnSpc>
              <a:buClr>
                <a:srgbClr val="E66C7D"/>
              </a:buClr>
              <a:buFont typeface="Georgia" pitchFamily="-65" charset="0"/>
              <a:buNone/>
            </a:pPr>
            <a:r>
              <a:rPr lang="en-US" b="1"/>
              <a:t>A distributed digital preservation cooperative for digital archives </a:t>
            </a:r>
          </a:p>
          <a:p>
            <a:pPr marL="365125" indent="-255588" eaLnBrk="1" hangingPunct="1">
              <a:lnSpc>
                <a:spcPct val="80000"/>
              </a:lnSpc>
              <a:buClr>
                <a:srgbClr val="E66C7D"/>
              </a:buClr>
              <a:buFont typeface="Georgia" pitchFamily="-65" charset="0"/>
              <a:buChar char="•"/>
            </a:pPr>
            <a:endParaRPr lang="en-US" sz="2200"/>
          </a:p>
          <a:p>
            <a:pPr marL="365125" indent="-255588" eaLnBrk="1" hangingPunct="1">
              <a:lnSpc>
                <a:spcPct val="80000"/>
              </a:lnSpc>
              <a:buClrTx/>
              <a:buFont typeface="Wingdings" pitchFamily="-65" charset="2"/>
              <a:buChar char="§"/>
            </a:pPr>
            <a:r>
              <a:rPr lang="en-US" sz="2200"/>
              <a:t>Established under the auspices of and with funding from the National Digital Information and Infrastructure Preservation Program (NDIIPP) of the Library of Congress</a:t>
            </a:r>
          </a:p>
          <a:p>
            <a:pPr marL="365125" indent="-255588" eaLnBrk="1" hangingPunct="1">
              <a:lnSpc>
                <a:spcPct val="80000"/>
              </a:lnSpc>
              <a:buClrTx/>
              <a:buFont typeface="Wingdings" pitchFamily="-65" charset="2"/>
              <a:buChar char="§"/>
            </a:pPr>
            <a:r>
              <a:rPr lang="en-US" sz="2200"/>
              <a:t>A functioning DDP network and cooperative for libraries and other cultural memory organizations</a:t>
            </a:r>
          </a:p>
          <a:p>
            <a:pPr marL="365125" indent="-255588" eaLnBrk="1" hangingPunct="1">
              <a:lnSpc>
                <a:spcPct val="80000"/>
              </a:lnSpc>
              <a:buClrTx/>
              <a:buFont typeface="Wingdings" pitchFamily="-65" charset="2"/>
              <a:buChar char="§"/>
            </a:pPr>
            <a:r>
              <a:rPr lang="en-US" sz="2200"/>
              <a:t>Sustained by cooperative fee memberships, LC contracts, and other sponsored funding</a:t>
            </a:r>
          </a:p>
          <a:p>
            <a:pPr marL="365125" indent="-255588" eaLnBrk="1" hangingPunct="1">
              <a:lnSpc>
                <a:spcPct val="80000"/>
              </a:lnSpc>
              <a:buClrTx/>
              <a:buFont typeface="Wingdings" pitchFamily="-65" charset="2"/>
              <a:buChar char="§"/>
            </a:pPr>
            <a:r>
              <a:rPr lang="en-US" sz="2200"/>
              <a:t>Provides training and models for other groups to establish similar distributed digital preservation networks </a:t>
            </a:r>
          </a:p>
          <a:p>
            <a:pPr marL="365125" indent="-255588" eaLnBrk="1" hangingPunct="1">
              <a:lnSpc>
                <a:spcPct val="80000"/>
              </a:lnSpc>
              <a:buClrTx/>
              <a:buFont typeface="Wingdings" pitchFamily="-65" charset="2"/>
              <a:buChar char="§"/>
            </a:pPr>
            <a:r>
              <a:rPr lang="en-US" sz="2200"/>
              <a:t>Fosters broader awareness of digital preservation                          issues</a:t>
            </a:r>
          </a:p>
        </p:txBody>
      </p:sp>
      <p:sp>
        <p:nvSpPr>
          <p:cNvPr id="24580" name="Date Placeholder 3"/>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24581" name="Footer Placeholder 4"/>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24582" name="Slide Number Placeholder 6"/>
          <p:cNvSpPr>
            <a:spLocks noGrp="1"/>
          </p:cNvSpPr>
          <p:nvPr>
            <p:ph type="sldNum" sz="quarter" idx="12"/>
          </p:nvPr>
        </p:nvSpPr>
        <p:spPr bwMode="auto">
          <a:noFill/>
          <a:ln>
            <a:miter lim="800000"/>
            <a:headEnd/>
            <a:tailEnd/>
          </a:ln>
        </p:spPr>
        <p:txBody>
          <a:bodyPr/>
          <a:lstStyle/>
          <a:p>
            <a:fld id="{8909656B-A3BF-2B40-9025-0FAB3A8EA94F}" type="slidenum">
              <a:rPr lang="en-US">
                <a:latin typeface="Corbel" pitchFamily="-65" charset="0"/>
              </a:rPr>
              <a:pPr/>
              <a:t>30</a:t>
            </a:fld>
            <a:endParaRPr lang="en-US">
              <a:latin typeface="Corbel" pitchFamily="-65"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smtClean="0">
                <a:ea typeface="+mj-ea"/>
                <a:cs typeface="+mj-cs"/>
              </a:rPr>
              <a:t>MetaArchive Phase I (2004-2007)</a:t>
            </a:r>
          </a:p>
        </p:txBody>
      </p:sp>
      <p:sp>
        <p:nvSpPr>
          <p:cNvPr id="25603" name="Content Placeholder 2"/>
          <p:cNvSpPr>
            <a:spLocks noGrp="1"/>
          </p:cNvSpPr>
          <p:nvPr>
            <p:ph idx="1"/>
          </p:nvPr>
        </p:nvSpPr>
        <p:spPr>
          <a:xfrm>
            <a:off x="457200" y="1752600"/>
            <a:ext cx="8229600" cy="4227513"/>
          </a:xfrm>
        </p:spPr>
        <p:txBody>
          <a:bodyPr/>
          <a:lstStyle/>
          <a:p>
            <a:pPr eaLnBrk="1" hangingPunct="1">
              <a:buClrTx/>
            </a:pPr>
            <a:r>
              <a:rPr lang="en-US" sz="2600"/>
              <a:t>Developed a working model for distributed digital preservation (DDP) in which institutions with shared subject domain focus mobilize for mutual benefit</a:t>
            </a:r>
          </a:p>
          <a:p>
            <a:pPr eaLnBrk="1" hangingPunct="1">
              <a:buClrTx/>
            </a:pPr>
            <a:r>
              <a:rPr lang="en-US" sz="2600"/>
              <a:t>Developed a technical solution for DDP based on a reuse of LOCKSS technology, in the form of a separate network with higher capacity nodes</a:t>
            </a:r>
          </a:p>
          <a:p>
            <a:pPr eaLnBrk="1" hangingPunct="1">
              <a:buClrTx/>
            </a:pPr>
            <a:r>
              <a:rPr lang="en-US" sz="2600"/>
              <a:t>Created an administrative nonprofit corporation</a:t>
            </a:r>
          </a:p>
          <a:p>
            <a:pPr eaLnBrk="1" hangingPunct="1">
              <a:buClrTx/>
            </a:pPr>
            <a:r>
              <a:rPr lang="en-US" sz="2600"/>
              <a:t>Began preserving via DDP hundreds of collections from many different organizations</a:t>
            </a:r>
          </a:p>
          <a:p>
            <a:pPr eaLnBrk="1" hangingPunct="1"/>
            <a:endParaRPr lang="en-US"/>
          </a:p>
          <a:p>
            <a:pPr eaLnBrk="1" hangingPunct="1"/>
            <a:endParaRPr lang="en-US"/>
          </a:p>
        </p:txBody>
      </p:sp>
      <p:sp>
        <p:nvSpPr>
          <p:cNvPr id="25604" name="Date Placeholder 3"/>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25605" name="Footer Placeholder 4"/>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25606" name="Slide Number Placeholder 5"/>
          <p:cNvSpPr>
            <a:spLocks noGrp="1"/>
          </p:cNvSpPr>
          <p:nvPr>
            <p:ph type="sldNum" sz="quarter" idx="12"/>
          </p:nvPr>
        </p:nvSpPr>
        <p:spPr bwMode="auto">
          <a:noFill/>
          <a:ln>
            <a:miter lim="800000"/>
            <a:headEnd/>
            <a:tailEnd/>
          </a:ln>
        </p:spPr>
        <p:txBody>
          <a:bodyPr/>
          <a:lstStyle/>
          <a:p>
            <a:fld id="{4A916BF9-3262-FD44-A55F-AC5234B5CDD4}" type="slidenum">
              <a:rPr lang="en-US">
                <a:latin typeface="Corbel" pitchFamily="-65" charset="0"/>
              </a:rPr>
              <a:pPr/>
              <a:t>31</a:t>
            </a:fld>
            <a:endParaRPr lang="en-US">
              <a:latin typeface="Corbel" pitchFamily="-65"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smtClean="0">
                <a:ea typeface="+mj-ea"/>
                <a:cs typeface="+mj-cs"/>
              </a:rPr>
              <a:t>Collection Variety</a:t>
            </a:r>
          </a:p>
        </p:txBody>
      </p:sp>
      <p:sp>
        <p:nvSpPr>
          <p:cNvPr id="26627" name="Content Placeholder 2"/>
          <p:cNvSpPr>
            <a:spLocks noGrp="1"/>
          </p:cNvSpPr>
          <p:nvPr>
            <p:ph idx="1"/>
          </p:nvPr>
        </p:nvSpPr>
        <p:spPr>
          <a:xfrm>
            <a:off x="457200" y="1676400"/>
            <a:ext cx="3962400" cy="4227513"/>
          </a:xfrm>
        </p:spPr>
        <p:txBody>
          <a:bodyPr/>
          <a:lstStyle/>
          <a:p>
            <a:pPr eaLnBrk="1" hangingPunct="1">
              <a:buClrTx/>
            </a:pPr>
            <a:r>
              <a:rPr lang="en-US"/>
              <a:t>Collections include:</a:t>
            </a:r>
          </a:p>
          <a:p>
            <a:pPr lvl="1" eaLnBrk="1" hangingPunct="1">
              <a:buClrTx/>
            </a:pPr>
            <a:r>
              <a:rPr lang="en-US"/>
              <a:t>Images</a:t>
            </a:r>
          </a:p>
          <a:p>
            <a:pPr lvl="1" eaLnBrk="1" hangingPunct="1">
              <a:buClrTx/>
            </a:pPr>
            <a:r>
              <a:rPr lang="en-US"/>
              <a:t>Text files</a:t>
            </a:r>
          </a:p>
          <a:p>
            <a:pPr lvl="1" eaLnBrk="1" hangingPunct="1">
              <a:buClrTx/>
            </a:pPr>
            <a:r>
              <a:rPr lang="en-US"/>
              <a:t>Multimedia files</a:t>
            </a:r>
          </a:p>
          <a:p>
            <a:pPr lvl="1" eaLnBrk="1" hangingPunct="1">
              <a:buClrTx/>
            </a:pPr>
            <a:r>
              <a:rPr lang="en-US"/>
              <a:t>Datasets</a:t>
            </a:r>
          </a:p>
          <a:p>
            <a:pPr lvl="1" eaLnBrk="1" hangingPunct="1">
              <a:buClrTx/>
            </a:pPr>
            <a:r>
              <a:rPr lang="en-US"/>
              <a:t>Program executables</a:t>
            </a:r>
          </a:p>
          <a:p>
            <a:pPr eaLnBrk="1" hangingPunct="1"/>
            <a:endParaRPr lang="en-US"/>
          </a:p>
        </p:txBody>
      </p:sp>
      <p:sp>
        <p:nvSpPr>
          <p:cNvPr id="26628"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26629" name="Footer Placeholder 4"/>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pic>
        <p:nvPicPr>
          <p:cNvPr id="26630" name="Picture 4"/>
          <p:cNvPicPr>
            <a:picLocks noChangeAspect="1" noChangeArrowheads="1"/>
          </p:cNvPicPr>
          <p:nvPr/>
        </p:nvPicPr>
        <p:blipFill>
          <a:blip r:embed="rId2" cstate="print"/>
          <a:srcRect/>
          <a:stretch>
            <a:fillRect/>
          </a:stretch>
        </p:blipFill>
        <p:spPr bwMode="auto">
          <a:xfrm>
            <a:off x="5486400" y="914400"/>
            <a:ext cx="1116013" cy="1371600"/>
          </a:xfrm>
          <a:prstGeom prst="rect">
            <a:avLst/>
          </a:prstGeom>
          <a:noFill/>
          <a:ln w="9525">
            <a:noFill/>
            <a:miter lim="800000"/>
            <a:headEnd/>
            <a:tailEnd/>
          </a:ln>
        </p:spPr>
      </p:pic>
      <p:pic>
        <p:nvPicPr>
          <p:cNvPr id="26631" name="Picture 5"/>
          <p:cNvPicPr>
            <a:picLocks noChangeAspect="1" noChangeArrowheads="1"/>
          </p:cNvPicPr>
          <p:nvPr/>
        </p:nvPicPr>
        <p:blipFill>
          <a:blip r:embed="rId3" cstate="print"/>
          <a:srcRect/>
          <a:stretch>
            <a:fillRect/>
          </a:stretch>
        </p:blipFill>
        <p:spPr bwMode="auto">
          <a:xfrm>
            <a:off x="6781800" y="914400"/>
            <a:ext cx="1371600" cy="1371600"/>
          </a:xfrm>
          <a:prstGeom prst="rect">
            <a:avLst/>
          </a:prstGeom>
          <a:noFill/>
          <a:ln w="9525">
            <a:noFill/>
            <a:miter lim="800000"/>
            <a:headEnd/>
            <a:tailEnd/>
          </a:ln>
        </p:spPr>
      </p:pic>
      <p:pic>
        <p:nvPicPr>
          <p:cNvPr id="26632" name="Picture 6"/>
          <p:cNvPicPr>
            <a:picLocks noChangeAspect="1" noChangeArrowheads="1"/>
          </p:cNvPicPr>
          <p:nvPr/>
        </p:nvPicPr>
        <p:blipFill>
          <a:blip r:embed="rId4" cstate="print"/>
          <a:srcRect/>
          <a:stretch>
            <a:fillRect/>
          </a:stretch>
        </p:blipFill>
        <p:spPr bwMode="auto">
          <a:xfrm>
            <a:off x="6597650" y="2438400"/>
            <a:ext cx="1555750" cy="1143000"/>
          </a:xfrm>
          <a:prstGeom prst="rect">
            <a:avLst/>
          </a:prstGeom>
          <a:noFill/>
          <a:ln w="9525">
            <a:noFill/>
            <a:miter lim="800000"/>
            <a:headEnd/>
            <a:tailEnd/>
          </a:ln>
        </p:spPr>
      </p:pic>
      <p:pic>
        <p:nvPicPr>
          <p:cNvPr id="26633" name="Picture 5"/>
          <p:cNvPicPr>
            <a:picLocks noChangeAspect="1" noChangeArrowheads="1"/>
          </p:cNvPicPr>
          <p:nvPr/>
        </p:nvPicPr>
        <p:blipFill>
          <a:blip r:embed="rId5" cstate="print"/>
          <a:srcRect/>
          <a:stretch>
            <a:fillRect/>
          </a:stretch>
        </p:blipFill>
        <p:spPr bwMode="auto">
          <a:xfrm>
            <a:off x="4343400" y="2514600"/>
            <a:ext cx="2057400" cy="1525588"/>
          </a:xfrm>
          <a:prstGeom prst="rect">
            <a:avLst/>
          </a:prstGeom>
          <a:noFill/>
          <a:ln w="9525">
            <a:noFill/>
            <a:miter lim="800000"/>
            <a:headEnd/>
            <a:tailEnd/>
          </a:ln>
        </p:spPr>
      </p:pic>
      <p:pic>
        <p:nvPicPr>
          <p:cNvPr id="26634" name="Picture 6"/>
          <p:cNvPicPr>
            <a:picLocks noChangeAspect="1" noChangeArrowheads="1"/>
          </p:cNvPicPr>
          <p:nvPr/>
        </p:nvPicPr>
        <p:blipFill>
          <a:blip r:embed="rId6" cstate="print"/>
          <a:srcRect/>
          <a:stretch>
            <a:fillRect/>
          </a:stretch>
        </p:blipFill>
        <p:spPr bwMode="auto">
          <a:xfrm>
            <a:off x="3810000" y="4267200"/>
            <a:ext cx="2824163" cy="2193925"/>
          </a:xfrm>
          <a:prstGeom prst="rect">
            <a:avLst/>
          </a:prstGeom>
          <a:noFill/>
          <a:ln w="9525">
            <a:noFill/>
            <a:miter lim="800000"/>
            <a:headEnd/>
            <a:tailEnd/>
          </a:ln>
        </p:spPr>
      </p:pic>
      <p:pic>
        <p:nvPicPr>
          <p:cNvPr id="26635" name="Picture 4"/>
          <p:cNvPicPr>
            <a:picLocks noChangeAspect="1" noChangeArrowheads="1"/>
          </p:cNvPicPr>
          <p:nvPr/>
        </p:nvPicPr>
        <p:blipFill>
          <a:blip r:embed="rId7" cstate="print"/>
          <a:srcRect/>
          <a:stretch>
            <a:fillRect/>
          </a:stretch>
        </p:blipFill>
        <p:spPr bwMode="auto">
          <a:xfrm>
            <a:off x="5105400" y="3124200"/>
            <a:ext cx="2857500" cy="1947863"/>
          </a:xfrm>
          <a:prstGeom prst="rect">
            <a:avLst/>
          </a:prstGeom>
          <a:noFill/>
          <a:ln w="9525">
            <a:noFill/>
            <a:miter lim="800000"/>
            <a:headEnd/>
            <a:tailEnd/>
          </a:ln>
        </p:spPr>
      </p:pic>
      <p:pic>
        <p:nvPicPr>
          <p:cNvPr id="26636" name="Picture 2"/>
          <p:cNvPicPr>
            <a:picLocks noChangeAspect="1" noChangeArrowheads="1"/>
          </p:cNvPicPr>
          <p:nvPr/>
        </p:nvPicPr>
        <p:blipFill>
          <a:blip r:embed="rId8" cstate="print"/>
          <a:srcRect/>
          <a:stretch>
            <a:fillRect/>
          </a:stretch>
        </p:blipFill>
        <p:spPr bwMode="auto">
          <a:xfrm>
            <a:off x="6324600" y="4657725"/>
            <a:ext cx="2667000" cy="1743075"/>
          </a:xfrm>
          <a:prstGeom prst="rect">
            <a:avLst/>
          </a:prstGeom>
          <a:noFill/>
          <a:ln w="9525">
            <a:noFill/>
            <a:miter lim="800000"/>
            <a:headEnd/>
            <a:tailEnd/>
          </a:ln>
        </p:spPr>
      </p:pic>
      <p:sp>
        <p:nvSpPr>
          <p:cNvPr id="26637" name="Slide Number Placeholder 12"/>
          <p:cNvSpPr>
            <a:spLocks noGrp="1"/>
          </p:cNvSpPr>
          <p:nvPr>
            <p:ph type="sldNum" sz="quarter" idx="12"/>
          </p:nvPr>
        </p:nvSpPr>
        <p:spPr bwMode="auto">
          <a:noFill/>
          <a:ln>
            <a:miter lim="800000"/>
            <a:headEnd/>
            <a:tailEnd/>
          </a:ln>
        </p:spPr>
        <p:txBody>
          <a:bodyPr/>
          <a:lstStyle/>
          <a:p>
            <a:fld id="{4A305F94-5F99-0140-B786-5C6BD4FE5F96}" type="slidenum">
              <a:rPr lang="en-US">
                <a:latin typeface="Corbel" pitchFamily="-65" charset="0"/>
              </a:rPr>
              <a:pPr/>
              <a:t>32</a:t>
            </a:fld>
            <a:endParaRPr lang="en-US">
              <a:latin typeface="Corbel" pitchFamily="-65"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5"/>
          <p:cNvSpPr>
            <a:spLocks noGrp="1"/>
          </p:cNvSpPr>
          <p:nvPr>
            <p:ph type="title"/>
          </p:nvPr>
        </p:nvSpPr>
        <p:spPr>
          <a:xfrm>
            <a:off x="457200" y="304800"/>
            <a:ext cx="8229600" cy="1069975"/>
          </a:xfrm>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dirty="0" smtClean="0">
                <a:ea typeface="+mj-ea"/>
                <a:cs typeface="+mj-cs"/>
              </a:rPr>
              <a:t>MetaArchive Founding Members</a:t>
            </a:r>
          </a:p>
        </p:txBody>
      </p:sp>
      <p:sp>
        <p:nvSpPr>
          <p:cNvPr id="27651" name="Date Placeholder 3"/>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27652" name="Footer Placeholder 4"/>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pic>
        <p:nvPicPr>
          <p:cNvPr id="27653" name="Picture 6"/>
          <p:cNvPicPr>
            <a:picLocks noChangeAspect="1" noChangeArrowheads="1"/>
          </p:cNvPicPr>
          <p:nvPr/>
        </p:nvPicPr>
        <p:blipFill>
          <a:blip r:embed="rId2" cstate="print"/>
          <a:srcRect/>
          <a:stretch>
            <a:fillRect/>
          </a:stretch>
        </p:blipFill>
        <p:spPr bwMode="auto">
          <a:xfrm>
            <a:off x="2305050" y="1828800"/>
            <a:ext cx="3924300" cy="3924300"/>
          </a:xfrm>
          <a:prstGeom prst="rect">
            <a:avLst/>
          </a:prstGeom>
          <a:noFill/>
          <a:ln w="9525">
            <a:noFill/>
            <a:miter lim="800000"/>
            <a:headEnd/>
            <a:tailEnd/>
          </a:ln>
        </p:spPr>
      </p:pic>
      <p:sp>
        <p:nvSpPr>
          <p:cNvPr id="27654" name="Slide Number Placeholder 8"/>
          <p:cNvSpPr>
            <a:spLocks noGrp="1"/>
          </p:cNvSpPr>
          <p:nvPr>
            <p:ph type="sldNum" sz="quarter" idx="12"/>
          </p:nvPr>
        </p:nvSpPr>
        <p:spPr bwMode="auto">
          <a:noFill/>
          <a:ln>
            <a:miter lim="800000"/>
            <a:headEnd/>
            <a:tailEnd/>
          </a:ln>
        </p:spPr>
        <p:txBody>
          <a:bodyPr bIns="45720"/>
          <a:lstStyle/>
          <a:p>
            <a:fld id="{370637D3-806D-574A-82D1-E03A6EB7404C}" type="slidenum">
              <a:rPr lang="en-US">
                <a:latin typeface="Corbel" pitchFamily="-65" charset="0"/>
              </a:rPr>
              <a:pPr/>
              <a:t>33</a:t>
            </a:fld>
            <a:endParaRPr lang="en-US">
              <a:latin typeface="Corbel" pitchFamily="-65"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l="37500" t="34346" r="7500" b="6988"/>
          <a:stretch>
            <a:fillRect/>
          </a:stretch>
        </p:blipFill>
        <p:spPr bwMode="auto">
          <a:xfrm>
            <a:off x="228600" y="1524000"/>
            <a:ext cx="6629400" cy="4419600"/>
          </a:xfrm>
          <a:prstGeom prst="rect">
            <a:avLst/>
          </a:prstGeom>
          <a:noFill/>
          <a:ln w="9525">
            <a:noFill/>
            <a:miter lim="800000"/>
            <a:headEnd/>
            <a:tailEnd/>
          </a:ln>
        </p:spPr>
      </p:pic>
      <p:sp>
        <p:nvSpPr>
          <p:cNvPr id="10" name="Rectangle 9"/>
          <p:cNvSpPr/>
          <p:nvPr/>
        </p:nvSpPr>
        <p:spPr>
          <a:xfrm>
            <a:off x="6553200" y="5410200"/>
            <a:ext cx="2133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ea typeface="+mj-ea"/>
                <a:cs typeface="+mj-cs"/>
              </a:rPr>
              <a:t>Membership Distribution</a:t>
            </a:r>
            <a:endParaRPr lang="en-US" dirty="0">
              <a:ea typeface="+mj-ea"/>
              <a:cs typeface="+mj-cs"/>
            </a:endParaRPr>
          </a:p>
        </p:txBody>
      </p:sp>
      <p:sp>
        <p:nvSpPr>
          <p:cNvPr id="28677" name="Slide Number Placeholder 4"/>
          <p:cNvSpPr>
            <a:spLocks noGrp="1"/>
          </p:cNvSpPr>
          <p:nvPr>
            <p:ph type="sldNum" sz="quarter" idx="12"/>
          </p:nvPr>
        </p:nvSpPr>
        <p:spPr bwMode="auto">
          <a:xfrm>
            <a:off x="8763000" y="6324600"/>
            <a:ext cx="381000" cy="274638"/>
          </a:xfrm>
          <a:noFill/>
          <a:ln>
            <a:miter lim="800000"/>
            <a:headEnd/>
            <a:tailEnd/>
          </a:ln>
        </p:spPr>
        <p:txBody>
          <a:bodyPr lIns="109728" rIns="45720"/>
          <a:lstStyle/>
          <a:p>
            <a:pPr algn="l"/>
            <a:fld id="{AACCA49D-0FD6-9A43-BD92-A81AD2AD48CC}" type="slidenum">
              <a:rPr lang="en-US">
                <a:latin typeface="Corbel" pitchFamily="-65" charset="0"/>
              </a:rPr>
              <a:pPr algn="l"/>
              <a:t>34</a:t>
            </a:fld>
            <a:endParaRPr lang="en-US">
              <a:latin typeface="Corbel" pitchFamily="-65" charset="0"/>
            </a:endParaRPr>
          </a:p>
        </p:txBody>
      </p:sp>
      <p:pic>
        <p:nvPicPr>
          <p:cNvPr id="28679" name="Picture 3"/>
          <p:cNvPicPr>
            <a:picLocks noChangeAspect="1" noChangeArrowheads="1"/>
          </p:cNvPicPr>
          <p:nvPr/>
        </p:nvPicPr>
        <p:blipFill>
          <a:blip r:embed="rId3" cstate="print"/>
          <a:srcRect/>
          <a:stretch>
            <a:fillRect/>
          </a:stretch>
        </p:blipFill>
        <p:spPr bwMode="auto">
          <a:xfrm>
            <a:off x="6477000" y="1905000"/>
            <a:ext cx="2078038" cy="2514600"/>
          </a:xfrm>
          <a:prstGeom prst="rect">
            <a:avLst/>
          </a:prstGeom>
          <a:noFill/>
          <a:ln w="9525">
            <a:solidFill>
              <a:schemeClr val="tx1"/>
            </a:solidFill>
            <a:miter lim="800000"/>
            <a:headEnd/>
            <a:tailEnd/>
          </a:ln>
        </p:spPr>
      </p:pic>
      <p:pic>
        <p:nvPicPr>
          <p:cNvPr id="28680" name="Picture 4"/>
          <p:cNvPicPr>
            <a:picLocks noChangeAspect="1" noChangeArrowheads="1"/>
          </p:cNvPicPr>
          <p:nvPr/>
        </p:nvPicPr>
        <p:blipFill>
          <a:blip r:embed="rId4" cstate="print"/>
          <a:srcRect/>
          <a:stretch>
            <a:fillRect/>
          </a:stretch>
        </p:blipFill>
        <p:spPr bwMode="auto">
          <a:xfrm>
            <a:off x="5029200" y="4724400"/>
            <a:ext cx="2265363" cy="1838325"/>
          </a:xfrm>
          <a:prstGeom prst="rect">
            <a:avLst/>
          </a:prstGeom>
          <a:noFill/>
          <a:ln w="9525">
            <a:solidFill>
              <a:schemeClr val="tx1"/>
            </a:solidFill>
            <a:miter lim="800000"/>
            <a:headEnd/>
            <a:tailEnd/>
          </a:ln>
        </p:spPr>
      </p:pic>
      <p:sp>
        <p:nvSpPr>
          <p:cNvPr id="28681" name="TextBox 8"/>
          <p:cNvSpPr txBox="1">
            <a:spLocks noChangeArrowheads="1"/>
          </p:cNvSpPr>
          <p:nvPr/>
        </p:nvSpPr>
        <p:spPr bwMode="auto">
          <a:xfrm>
            <a:off x="914400" y="2971800"/>
            <a:ext cx="1870075" cy="646112"/>
          </a:xfrm>
          <a:prstGeom prst="rect">
            <a:avLst/>
          </a:prstGeom>
          <a:solidFill>
            <a:schemeClr val="bg1"/>
          </a:solidFill>
          <a:ln w="9525">
            <a:noFill/>
            <a:miter lim="800000"/>
            <a:headEnd/>
            <a:tailEnd/>
          </a:ln>
        </p:spPr>
        <p:txBody>
          <a:bodyPr wrap="none">
            <a:prstTxWarp prst="textNoShape">
              <a:avLst/>
            </a:prstTxWarp>
            <a:spAutoFit/>
          </a:bodyPr>
          <a:lstStyle/>
          <a:p>
            <a:r>
              <a:rPr lang="en-US" dirty="0" smtClean="0">
                <a:latin typeface="Corbel" pitchFamily="-65" charset="0"/>
              </a:rPr>
              <a:t>14 </a:t>
            </a:r>
            <a:r>
              <a:rPr lang="en-US" dirty="0">
                <a:latin typeface="Corbel" pitchFamily="-65" charset="0"/>
              </a:rPr>
              <a:t>US Members</a:t>
            </a:r>
          </a:p>
          <a:p>
            <a:r>
              <a:rPr lang="en-US" dirty="0">
                <a:latin typeface="Corbel" pitchFamily="-65" charset="0"/>
              </a:rPr>
              <a:t>+ Lib. of Congress</a:t>
            </a:r>
          </a:p>
        </p:txBody>
      </p:sp>
      <p:sp>
        <p:nvSpPr>
          <p:cNvPr id="28682" name="TextBox 9"/>
          <p:cNvSpPr txBox="1">
            <a:spLocks noChangeArrowheads="1"/>
          </p:cNvSpPr>
          <p:nvPr/>
        </p:nvSpPr>
        <p:spPr bwMode="auto">
          <a:xfrm>
            <a:off x="4987925" y="4191000"/>
            <a:ext cx="2174875" cy="369888"/>
          </a:xfrm>
          <a:prstGeom prst="rect">
            <a:avLst/>
          </a:prstGeom>
          <a:solidFill>
            <a:schemeClr val="bg1"/>
          </a:solidFill>
          <a:ln w="9525">
            <a:noFill/>
            <a:miter lim="800000"/>
            <a:headEnd/>
            <a:tailEnd/>
          </a:ln>
        </p:spPr>
        <p:txBody>
          <a:bodyPr wrap="none">
            <a:prstTxWarp prst="textNoShape">
              <a:avLst/>
            </a:prstTxWarp>
            <a:spAutoFit/>
          </a:bodyPr>
          <a:lstStyle/>
          <a:p>
            <a:r>
              <a:rPr lang="en-US" dirty="0">
                <a:latin typeface="Corbel" pitchFamily="-65" charset="0"/>
              </a:rPr>
              <a:t>2 Overseas Members</a:t>
            </a:r>
          </a:p>
        </p:txBody>
      </p:sp>
      <p:sp>
        <p:nvSpPr>
          <p:cNvPr id="11" name="Date Placeholder 10"/>
          <p:cNvSpPr>
            <a:spLocks noGrp="1"/>
          </p:cNvSpPr>
          <p:nvPr>
            <p:ph type="dt" sz="half" idx="10"/>
          </p:nvPr>
        </p:nvSpPr>
        <p:spPr/>
        <p:txBody>
          <a:bodyPr/>
          <a:lstStyle/>
          <a:p>
            <a:r>
              <a:rPr lang="en-US" smtClean="0"/>
              <a:t>6/16/2010</a:t>
            </a:r>
            <a:endParaRPr lang="en-US"/>
          </a:p>
        </p:txBody>
      </p:sp>
      <p:sp>
        <p:nvSpPr>
          <p:cNvPr id="12" name="Footer Placeholder 11"/>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a:defRPr/>
            </a:pPr>
            <a:r>
              <a:rPr lang="en-US" dirty="0" smtClean="0">
                <a:ea typeface="+mj-ea"/>
                <a:cs typeface="+mj-cs"/>
              </a:rPr>
              <a:t>Current Members</a:t>
            </a:r>
            <a:endParaRPr lang="en-US" dirty="0">
              <a:ea typeface="+mj-ea"/>
              <a:cs typeface="+mj-cs"/>
            </a:endParaRPr>
          </a:p>
        </p:txBody>
      </p:sp>
      <p:sp>
        <p:nvSpPr>
          <p:cNvPr id="29699" name="Content Placeholder 2"/>
          <p:cNvSpPr>
            <a:spLocks noGrp="1"/>
          </p:cNvSpPr>
          <p:nvPr>
            <p:ph sz="half" idx="1"/>
          </p:nvPr>
        </p:nvSpPr>
        <p:spPr>
          <a:xfrm>
            <a:off x="457200" y="1773238"/>
            <a:ext cx="4038600" cy="4624387"/>
          </a:xfrm>
        </p:spPr>
        <p:txBody>
          <a:bodyPr/>
          <a:lstStyle/>
          <a:p>
            <a:pPr eaLnBrk="1" hangingPunct="1">
              <a:buClrTx/>
            </a:pPr>
            <a:r>
              <a:rPr lang="en-US" sz="2400" dirty="0"/>
              <a:t>Auburn University</a:t>
            </a:r>
          </a:p>
          <a:p>
            <a:pPr eaLnBrk="1" hangingPunct="1">
              <a:buClrTx/>
            </a:pPr>
            <a:r>
              <a:rPr lang="en-US" sz="2400" dirty="0"/>
              <a:t>Boston College</a:t>
            </a:r>
          </a:p>
          <a:p>
            <a:pPr eaLnBrk="1" hangingPunct="1">
              <a:buClrTx/>
            </a:pPr>
            <a:r>
              <a:rPr lang="en-US" sz="2400" dirty="0"/>
              <a:t>Clemson University</a:t>
            </a:r>
          </a:p>
          <a:p>
            <a:pPr eaLnBrk="1" hangingPunct="1">
              <a:buClrTx/>
            </a:pPr>
            <a:r>
              <a:rPr lang="en-US" sz="2400" dirty="0"/>
              <a:t>Emory University</a:t>
            </a:r>
          </a:p>
          <a:p>
            <a:pPr eaLnBrk="1" hangingPunct="1">
              <a:buClrTx/>
            </a:pPr>
            <a:r>
              <a:rPr lang="en-US" sz="2400" dirty="0"/>
              <a:t>Florida State University</a:t>
            </a:r>
          </a:p>
          <a:p>
            <a:pPr eaLnBrk="1" hangingPunct="1">
              <a:buClrTx/>
            </a:pPr>
            <a:r>
              <a:rPr lang="en-US" sz="2400" dirty="0" err="1"/>
              <a:t>Folger</a:t>
            </a:r>
            <a:r>
              <a:rPr lang="en-US" sz="2400" dirty="0"/>
              <a:t> Shakespeare Library</a:t>
            </a:r>
          </a:p>
          <a:p>
            <a:pPr eaLnBrk="1" hangingPunct="1">
              <a:buClrTx/>
            </a:pPr>
            <a:r>
              <a:rPr lang="en-US" sz="2400" dirty="0"/>
              <a:t>Georgia </a:t>
            </a:r>
            <a:r>
              <a:rPr lang="en-US" sz="2400" dirty="0" smtClean="0"/>
              <a:t>Tech</a:t>
            </a:r>
          </a:p>
          <a:p>
            <a:pPr eaLnBrk="1" hangingPunct="1">
              <a:buClrTx/>
            </a:pPr>
            <a:r>
              <a:rPr lang="en-US" sz="2400" dirty="0" smtClean="0"/>
              <a:t>Indiana State University</a:t>
            </a:r>
          </a:p>
          <a:p>
            <a:pPr eaLnBrk="1" hangingPunct="1">
              <a:buClrTx/>
            </a:pPr>
            <a:r>
              <a:rPr lang="en-US" sz="2400" dirty="0" smtClean="0"/>
              <a:t>Library of Congress (Sponsor)</a:t>
            </a:r>
            <a:endParaRPr lang="en-US" sz="2400" dirty="0"/>
          </a:p>
          <a:p>
            <a:endParaRPr lang="en-US" sz="2400" dirty="0"/>
          </a:p>
        </p:txBody>
      </p:sp>
      <p:sp>
        <p:nvSpPr>
          <p:cNvPr id="29700" name="Content Placeholder 3"/>
          <p:cNvSpPr>
            <a:spLocks noGrp="1"/>
          </p:cNvSpPr>
          <p:nvPr>
            <p:ph sz="half" idx="2"/>
          </p:nvPr>
        </p:nvSpPr>
        <p:spPr>
          <a:xfrm>
            <a:off x="4648200" y="1773238"/>
            <a:ext cx="4038600" cy="4624387"/>
          </a:xfrm>
        </p:spPr>
        <p:txBody>
          <a:bodyPr/>
          <a:lstStyle/>
          <a:p>
            <a:pPr eaLnBrk="1" hangingPunct="1">
              <a:buClrTx/>
            </a:pPr>
            <a:r>
              <a:rPr lang="en-US" sz="2400" dirty="0" smtClean="0"/>
              <a:t>Penn State University</a:t>
            </a:r>
          </a:p>
          <a:p>
            <a:pPr eaLnBrk="1" hangingPunct="1">
              <a:buClrTx/>
            </a:pPr>
            <a:r>
              <a:rPr lang="en-US" sz="2400" dirty="0" smtClean="0"/>
              <a:t>Pontifical </a:t>
            </a:r>
            <a:r>
              <a:rPr lang="en-US" sz="2400" dirty="0"/>
              <a:t>Catholic University of Rio de Janeiro</a:t>
            </a:r>
          </a:p>
          <a:p>
            <a:pPr eaLnBrk="1" hangingPunct="1">
              <a:buClrTx/>
            </a:pPr>
            <a:r>
              <a:rPr lang="en-US" sz="2400" dirty="0"/>
              <a:t>Rice University</a:t>
            </a:r>
          </a:p>
          <a:p>
            <a:pPr eaLnBrk="1" hangingPunct="1">
              <a:buClrTx/>
            </a:pPr>
            <a:r>
              <a:rPr lang="en-US" sz="2400" dirty="0"/>
              <a:t>Hull University Wilberforce Institute</a:t>
            </a:r>
          </a:p>
          <a:p>
            <a:pPr eaLnBrk="1" hangingPunct="1">
              <a:buClrTx/>
            </a:pPr>
            <a:r>
              <a:rPr lang="en-US" sz="2400" dirty="0"/>
              <a:t>University of Louisville</a:t>
            </a:r>
          </a:p>
          <a:p>
            <a:pPr eaLnBrk="1" hangingPunct="1">
              <a:buClrTx/>
            </a:pPr>
            <a:r>
              <a:rPr lang="en-US" sz="2400" dirty="0" smtClean="0"/>
              <a:t>University of North Texas</a:t>
            </a:r>
          </a:p>
          <a:p>
            <a:pPr eaLnBrk="1" hangingPunct="1">
              <a:buClrTx/>
            </a:pPr>
            <a:r>
              <a:rPr lang="en-US" sz="2400" dirty="0" smtClean="0"/>
              <a:t>University of South Carolina</a:t>
            </a:r>
          </a:p>
          <a:p>
            <a:pPr eaLnBrk="1" hangingPunct="1">
              <a:buClrTx/>
            </a:pPr>
            <a:r>
              <a:rPr lang="en-US" sz="2400" dirty="0" smtClean="0"/>
              <a:t>Virginia </a:t>
            </a:r>
            <a:r>
              <a:rPr lang="en-US" sz="2400" dirty="0"/>
              <a:t>Tech</a:t>
            </a:r>
          </a:p>
          <a:p>
            <a:endParaRPr lang="en-US" sz="2400" dirty="0"/>
          </a:p>
        </p:txBody>
      </p:sp>
      <p:sp>
        <p:nvSpPr>
          <p:cNvPr id="29701" name="Slide Number Placeholder 5"/>
          <p:cNvSpPr>
            <a:spLocks noGrp="1"/>
          </p:cNvSpPr>
          <p:nvPr>
            <p:ph type="sldNum" sz="quarter" idx="12"/>
          </p:nvPr>
        </p:nvSpPr>
        <p:spPr bwMode="auto">
          <a:xfrm>
            <a:off x="8458200" y="6477000"/>
            <a:ext cx="331788" cy="274638"/>
          </a:xfrm>
          <a:noFill/>
          <a:ln>
            <a:miter lim="800000"/>
            <a:headEnd/>
            <a:tailEnd/>
          </a:ln>
        </p:spPr>
        <p:txBody>
          <a:bodyPr lIns="45720" rIns="45720"/>
          <a:lstStyle/>
          <a:p>
            <a:pPr algn="l"/>
            <a:fld id="{B0CE68A6-7CD0-A048-A526-06F9DC8808D3}" type="slidenum">
              <a:rPr lang="en-US">
                <a:latin typeface="Corbel" pitchFamily="-65" charset="0"/>
              </a:rPr>
              <a:pPr algn="l"/>
              <a:t>35</a:t>
            </a:fld>
            <a:endParaRPr lang="en-US">
              <a:latin typeface="Corbel" pitchFamily="-65" charset="0"/>
            </a:endParaRPr>
          </a:p>
        </p:txBody>
      </p:sp>
      <p:sp>
        <p:nvSpPr>
          <p:cNvPr id="6" name="Date Placeholder 5"/>
          <p:cNvSpPr>
            <a:spLocks noGrp="1"/>
          </p:cNvSpPr>
          <p:nvPr>
            <p:ph type="dt" sz="half" idx="10"/>
          </p:nvPr>
        </p:nvSpPr>
        <p:spPr/>
        <p:txBody>
          <a:bodyPr/>
          <a:lstStyle/>
          <a:p>
            <a:r>
              <a:rPr lang="en-US" smtClean="0"/>
              <a:t>6/16/2010</a:t>
            </a:r>
            <a:endParaRPr lang="en-US"/>
          </a:p>
        </p:txBody>
      </p:sp>
      <p:sp>
        <p:nvSpPr>
          <p:cNvPr id="7" name="Footer Placeholder 6"/>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smtClean="0">
                <a:ea typeface="+mj-ea"/>
                <a:cs typeface="+mj-cs"/>
              </a:rPr>
              <a:t>Catalytic Efforts</a:t>
            </a:r>
          </a:p>
        </p:txBody>
      </p:sp>
      <p:sp>
        <p:nvSpPr>
          <p:cNvPr id="30723" name="Content Placeholder 6"/>
          <p:cNvSpPr>
            <a:spLocks noGrp="1"/>
          </p:cNvSpPr>
          <p:nvPr>
            <p:ph idx="1"/>
          </p:nvPr>
        </p:nvSpPr>
        <p:spPr>
          <a:xfrm>
            <a:off x="457200" y="1676400"/>
            <a:ext cx="8229600" cy="4227513"/>
          </a:xfrm>
        </p:spPr>
        <p:txBody>
          <a:bodyPr/>
          <a:lstStyle/>
          <a:p>
            <a:pPr eaLnBrk="1" hangingPunct="1">
              <a:buClrTx/>
            </a:pPr>
            <a:r>
              <a:rPr lang="en-US"/>
              <a:t>Began hosting workshops in distributed digital preservation strategies in 2007</a:t>
            </a:r>
          </a:p>
          <a:p>
            <a:pPr lvl="1" eaLnBrk="1" hangingPunct="1">
              <a:buClrTx/>
            </a:pPr>
            <a:r>
              <a:rPr lang="en-US"/>
              <a:t>Instruct new MetaArchive members in processes</a:t>
            </a:r>
          </a:p>
          <a:p>
            <a:pPr lvl="1" eaLnBrk="1" hangingPunct="1">
              <a:buClrTx/>
            </a:pPr>
            <a:r>
              <a:rPr lang="en-US"/>
              <a:t>Advise other groups considering DDP approaches</a:t>
            </a:r>
          </a:p>
          <a:p>
            <a:pPr eaLnBrk="1" hangingPunct="1">
              <a:buClrTx/>
            </a:pPr>
            <a:r>
              <a:rPr lang="en-US"/>
              <a:t>Assisted in creation of two additional DDPNs</a:t>
            </a:r>
          </a:p>
          <a:p>
            <a:pPr lvl="1" eaLnBrk="1" hangingPunct="1">
              <a:buClrTx/>
            </a:pPr>
            <a:r>
              <a:rPr lang="en-US"/>
              <a:t>Alabama – state digitization projects</a:t>
            </a:r>
          </a:p>
          <a:p>
            <a:pPr lvl="1" eaLnBrk="1" hangingPunct="1">
              <a:buClrTx/>
            </a:pPr>
            <a:r>
              <a:rPr lang="en-US"/>
              <a:t>Arizona – state government records</a:t>
            </a:r>
          </a:p>
          <a:p>
            <a:pPr eaLnBrk="1" hangingPunct="1">
              <a:buFont typeface="Georgia" pitchFamily="-65" charset="0"/>
              <a:buNone/>
            </a:pPr>
            <a:endParaRPr lang="en-US"/>
          </a:p>
        </p:txBody>
      </p:sp>
      <p:sp>
        <p:nvSpPr>
          <p:cNvPr id="30724" name="Date Placeholder 2"/>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30725" name="Footer Placeholder 3"/>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30726" name="Slide Number Placeholder 5"/>
          <p:cNvSpPr>
            <a:spLocks noGrp="1"/>
          </p:cNvSpPr>
          <p:nvPr>
            <p:ph type="sldNum" sz="quarter" idx="12"/>
          </p:nvPr>
        </p:nvSpPr>
        <p:spPr bwMode="auto">
          <a:noFill/>
          <a:ln>
            <a:miter lim="800000"/>
            <a:headEnd/>
            <a:tailEnd/>
          </a:ln>
        </p:spPr>
        <p:txBody>
          <a:bodyPr/>
          <a:lstStyle/>
          <a:p>
            <a:fld id="{171D0774-FA0C-574C-BD2E-CFBA1ED58CEF}" type="slidenum">
              <a:rPr lang="en-US">
                <a:latin typeface="Corbel" pitchFamily="-65" charset="0"/>
              </a:rPr>
              <a:pPr/>
              <a:t>36</a:t>
            </a:fld>
            <a:endParaRPr lang="en-US">
              <a:latin typeface="Corbel" pitchFamily="-65"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sz="3600" dirty="0" smtClean="0">
                <a:ea typeface="+mj-ea"/>
                <a:cs typeface="+mj-cs"/>
              </a:rPr>
              <a:t>Technology: Building on Top of LOCKSS as a Solution for Preserving Digital Archives</a:t>
            </a:r>
            <a:endParaRPr lang="en-US" sz="3600" dirty="0">
              <a:ea typeface="+mj-ea"/>
              <a:cs typeface="+mj-cs"/>
            </a:endParaRPr>
          </a:p>
        </p:txBody>
      </p:sp>
      <p:sp>
        <p:nvSpPr>
          <p:cNvPr id="31747" name="Content Placeholder 2"/>
          <p:cNvSpPr>
            <a:spLocks noGrp="1"/>
          </p:cNvSpPr>
          <p:nvPr>
            <p:ph idx="1"/>
          </p:nvPr>
        </p:nvSpPr>
        <p:spPr>
          <a:xfrm>
            <a:off x="457200" y="1676400"/>
            <a:ext cx="8229600" cy="4321175"/>
          </a:xfrm>
        </p:spPr>
        <p:txBody>
          <a:bodyPr/>
          <a:lstStyle/>
          <a:p>
            <a:pPr eaLnBrk="1" hangingPunct="1">
              <a:lnSpc>
                <a:spcPct val="80000"/>
              </a:lnSpc>
              <a:buClrTx/>
            </a:pPr>
            <a:r>
              <a:rPr lang="en-US" sz="3000" dirty="0"/>
              <a:t>Conspectus Database </a:t>
            </a:r>
            <a:r>
              <a:rPr lang="en-US" sz="3000" dirty="0" smtClean="0"/>
              <a:t>(First two versions)</a:t>
            </a:r>
            <a:endParaRPr lang="en-US" sz="3000" dirty="0"/>
          </a:p>
          <a:p>
            <a:pPr lvl="1" eaLnBrk="1" hangingPunct="1">
              <a:lnSpc>
                <a:spcPct val="80000"/>
              </a:lnSpc>
              <a:buClrTx/>
              <a:buFont typeface="Arial" pitchFamily="-65" charset="0"/>
              <a:buChar char="•"/>
            </a:pPr>
            <a:r>
              <a:rPr lang="en-US" sz="2600" dirty="0"/>
              <a:t>Curators enter collection level entries for collections</a:t>
            </a:r>
          </a:p>
          <a:p>
            <a:pPr lvl="1" eaLnBrk="1" hangingPunct="1">
              <a:lnSpc>
                <a:spcPct val="80000"/>
              </a:lnSpc>
              <a:buClrTx/>
              <a:buFont typeface="Arial" pitchFamily="-65" charset="0"/>
              <a:buChar char="•"/>
            </a:pPr>
            <a:r>
              <a:rPr lang="en-US" sz="2600" dirty="0"/>
              <a:t>Meant to be used for cooperative prioritization in DDP selection and decision-making activities</a:t>
            </a:r>
          </a:p>
          <a:p>
            <a:pPr lvl="1" eaLnBrk="1" hangingPunct="1">
              <a:lnSpc>
                <a:spcPct val="80000"/>
              </a:lnSpc>
              <a:buClrTx/>
              <a:buFont typeface="Arial" pitchFamily="-65" charset="0"/>
              <a:buChar char="•"/>
            </a:pPr>
            <a:r>
              <a:rPr lang="en-US" sz="2600" dirty="0"/>
              <a:t>Not interactive with some key MetaArchive systems (Cache Manager, Ingest </a:t>
            </a:r>
            <a:r>
              <a:rPr lang="en-US" sz="2600" dirty="0" err="1"/>
              <a:t>Plugins</a:t>
            </a:r>
            <a:r>
              <a:rPr lang="en-US" sz="2600" dirty="0"/>
              <a:t>)</a:t>
            </a:r>
          </a:p>
          <a:p>
            <a:pPr eaLnBrk="1" hangingPunct="1">
              <a:lnSpc>
                <a:spcPct val="80000"/>
              </a:lnSpc>
              <a:buClrTx/>
            </a:pPr>
            <a:r>
              <a:rPr lang="en-US" sz="3000" dirty="0" smtClean="0"/>
              <a:t>Third Generation </a:t>
            </a:r>
            <a:r>
              <a:rPr lang="en-US" sz="3000" dirty="0"/>
              <a:t>Conspectus Database</a:t>
            </a:r>
          </a:p>
          <a:p>
            <a:pPr lvl="1" eaLnBrk="1" hangingPunct="1">
              <a:lnSpc>
                <a:spcPct val="80000"/>
              </a:lnSpc>
              <a:buClrTx/>
              <a:buFont typeface="Arial" pitchFamily="-65" charset="0"/>
              <a:buChar char="•"/>
            </a:pPr>
            <a:r>
              <a:rPr lang="en-US" sz="2600" dirty="0"/>
              <a:t>Now in development</a:t>
            </a:r>
          </a:p>
          <a:p>
            <a:pPr lvl="1" eaLnBrk="1" hangingPunct="1">
              <a:lnSpc>
                <a:spcPct val="80000"/>
              </a:lnSpc>
              <a:buClrTx/>
              <a:buFont typeface="Arial" pitchFamily="-65" charset="0"/>
              <a:buChar char="•"/>
            </a:pPr>
            <a:r>
              <a:rPr lang="en-US" sz="2600" dirty="0"/>
              <a:t>Integrates operation of </a:t>
            </a:r>
            <a:r>
              <a:rPr lang="en-US" sz="2600" dirty="0" smtClean="0"/>
              <a:t>additional network </a:t>
            </a:r>
            <a:r>
              <a:rPr lang="en-US" sz="2600" dirty="0"/>
              <a:t>functions</a:t>
            </a:r>
          </a:p>
          <a:p>
            <a:pPr lvl="1" eaLnBrk="1" hangingPunct="1">
              <a:lnSpc>
                <a:spcPct val="80000"/>
              </a:lnSpc>
              <a:buClrTx/>
              <a:buFont typeface="Arial" pitchFamily="-65" charset="0"/>
              <a:buChar char="•"/>
            </a:pPr>
            <a:r>
              <a:rPr lang="en-US" sz="2600" dirty="0"/>
              <a:t>Being designed in concert with guidance from other PLNs, hopefully in ways that enable re-use</a:t>
            </a:r>
          </a:p>
        </p:txBody>
      </p:sp>
      <p:sp>
        <p:nvSpPr>
          <p:cNvPr id="31748" name="Slide Number Placeholder 4"/>
          <p:cNvSpPr>
            <a:spLocks noGrp="1"/>
          </p:cNvSpPr>
          <p:nvPr>
            <p:ph type="sldNum" sz="quarter" idx="12"/>
          </p:nvPr>
        </p:nvSpPr>
        <p:spPr bwMode="auto">
          <a:xfrm>
            <a:off x="8763000" y="6324600"/>
            <a:ext cx="381000" cy="274638"/>
          </a:xfrm>
          <a:noFill/>
          <a:ln>
            <a:miter lim="800000"/>
            <a:headEnd/>
            <a:tailEnd/>
          </a:ln>
        </p:spPr>
        <p:txBody>
          <a:bodyPr lIns="109728" rIns="45720"/>
          <a:lstStyle/>
          <a:p>
            <a:pPr algn="l"/>
            <a:fld id="{757F2633-720B-DE4B-91F9-C261B6278A75}" type="slidenum">
              <a:rPr lang="en-US">
                <a:latin typeface="Corbel" pitchFamily="-65" charset="0"/>
              </a:rPr>
              <a:pPr algn="l"/>
              <a:t>37</a:t>
            </a:fld>
            <a:endParaRPr lang="en-US">
              <a:latin typeface="Corbel" pitchFamily="-65" charset="0"/>
            </a:endParaRPr>
          </a:p>
        </p:txBody>
      </p:sp>
      <p:sp>
        <p:nvSpPr>
          <p:cNvPr id="5" name="Date Placeholder 4"/>
          <p:cNvSpPr>
            <a:spLocks noGrp="1"/>
          </p:cNvSpPr>
          <p:nvPr>
            <p:ph type="dt" sz="half" idx="10"/>
          </p:nvPr>
        </p:nvSpPr>
        <p:spPr/>
        <p:txBody>
          <a:bodyPr/>
          <a:lstStyle/>
          <a:p>
            <a:r>
              <a:rPr lang="en-US" smtClean="0"/>
              <a:t>6/16/2010</a:t>
            </a:r>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ea typeface="+mj-ea"/>
                <a:cs typeface="+mj-cs"/>
              </a:rPr>
              <a:t>Organizational Agreements and Models</a:t>
            </a:r>
            <a:endParaRPr lang="en-US" dirty="0">
              <a:ea typeface="+mj-ea"/>
              <a:cs typeface="+mj-cs"/>
            </a:endParaRPr>
          </a:p>
        </p:txBody>
      </p:sp>
      <p:sp>
        <p:nvSpPr>
          <p:cNvPr id="32771" name="Content Placeholder 2"/>
          <p:cNvSpPr>
            <a:spLocks noGrp="1"/>
          </p:cNvSpPr>
          <p:nvPr>
            <p:ph idx="1"/>
          </p:nvPr>
        </p:nvSpPr>
        <p:spPr>
          <a:xfrm>
            <a:off x="457200" y="1676400"/>
            <a:ext cx="8229600" cy="4321175"/>
          </a:xfrm>
        </p:spPr>
        <p:txBody>
          <a:bodyPr/>
          <a:lstStyle/>
          <a:p>
            <a:pPr eaLnBrk="1" hangingPunct="1">
              <a:buClrTx/>
              <a:buFont typeface="Wingdings" pitchFamily="-65" charset="2"/>
              <a:buChar char="§"/>
            </a:pPr>
            <a:r>
              <a:rPr lang="en-US"/>
              <a:t>Developed a new cooperative with guidance from both legal team, librarians, and intellectual property specialists</a:t>
            </a:r>
          </a:p>
          <a:p>
            <a:pPr eaLnBrk="1" hangingPunct="1">
              <a:buClrTx/>
              <a:buFont typeface="Wingdings" pitchFamily="-65" charset="2"/>
              <a:buChar char="§"/>
            </a:pPr>
            <a:r>
              <a:rPr lang="en-US"/>
              <a:t>Created core organizational documents in 2006: charter, membership agreement, papers of incorporation, business plans, etc.</a:t>
            </a:r>
          </a:p>
          <a:p>
            <a:pPr eaLnBrk="1" hangingPunct="1">
              <a:buClrTx/>
              <a:buFont typeface="Wingdings" pitchFamily="-65" charset="2"/>
              <a:buChar char="§"/>
            </a:pPr>
            <a:r>
              <a:rPr lang="en-US"/>
              <a:t>Allows members to understand their commitment and liability clearly</a:t>
            </a:r>
          </a:p>
        </p:txBody>
      </p:sp>
      <p:sp>
        <p:nvSpPr>
          <p:cNvPr id="32772" name="Slide Number Placeholder 4"/>
          <p:cNvSpPr>
            <a:spLocks noGrp="1"/>
          </p:cNvSpPr>
          <p:nvPr>
            <p:ph type="sldNum" sz="quarter" idx="12"/>
          </p:nvPr>
        </p:nvSpPr>
        <p:spPr bwMode="auto">
          <a:xfrm>
            <a:off x="8763000" y="6324600"/>
            <a:ext cx="381000" cy="274638"/>
          </a:xfrm>
          <a:noFill/>
          <a:ln>
            <a:miter lim="800000"/>
            <a:headEnd/>
            <a:tailEnd/>
          </a:ln>
        </p:spPr>
        <p:txBody>
          <a:bodyPr lIns="109728" rIns="45720"/>
          <a:lstStyle/>
          <a:p>
            <a:pPr algn="l"/>
            <a:fld id="{505D9981-B7C9-8949-AA95-6D9057586F01}" type="slidenum">
              <a:rPr lang="en-US">
                <a:latin typeface="Corbel" pitchFamily="-65" charset="0"/>
              </a:rPr>
              <a:pPr algn="l"/>
              <a:t>38</a:t>
            </a:fld>
            <a:endParaRPr lang="en-US">
              <a:latin typeface="Corbel" pitchFamily="-65" charset="0"/>
            </a:endParaRPr>
          </a:p>
        </p:txBody>
      </p:sp>
      <p:sp>
        <p:nvSpPr>
          <p:cNvPr id="5" name="Date Placeholder 4"/>
          <p:cNvSpPr>
            <a:spLocks noGrp="1"/>
          </p:cNvSpPr>
          <p:nvPr>
            <p:ph type="dt" sz="half" idx="10"/>
          </p:nvPr>
        </p:nvSpPr>
        <p:spPr/>
        <p:txBody>
          <a:bodyPr/>
          <a:lstStyle/>
          <a:p>
            <a:r>
              <a:rPr lang="en-US" smtClean="0"/>
              <a:t>6/16/2010</a:t>
            </a:r>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ea typeface="+mj-ea"/>
                <a:cs typeface="+mj-cs"/>
              </a:rPr>
              <a:t>Collection Foci: Growing Archives in Subject &amp; Genre Domains</a:t>
            </a:r>
            <a:endParaRPr lang="en-US" dirty="0">
              <a:ea typeface="+mj-ea"/>
              <a:cs typeface="+mj-cs"/>
            </a:endParaRPr>
          </a:p>
        </p:txBody>
      </p:sp>
      <p:sp>
        <p:nvSpPr>
          <p:cNvPr id="33795" name="Content Placeholder 2"/>
          <p:cNvSpPr>
            <a:spLocks noGrp="1"/>
          </p:cNvSpPr>
          <p:nvPr>
            <p:ph idx="1"/>
          </p:nvPr>
        </p:nvSpPr>
        <p:spPr>
          <a:xfrm>
            <a:off x="457200" y="1676400"/>
            <a:ext cx="8229600" cy="4321175"/>
          </a:xfrm>
        </p:spPr>
        <p:txBody>
          <a:bodyPr/>
          <a:lstStyle/>
          <a:p>
            <a:pPr eaLnBrk="1" hangingPunct="1">
              <a:buClrTx/>
            </a:pPr>
            <a:r>
              <a:rPr lang="en-US" sz="3000" b="1" u="sng"/>
              <a:t>Southern Digital Culture </a:t>
            </a:r>
            <a:r>
              <a:rPr lang="en-US" sz="3000"/>
              <a:t>(initial collecting area, founding members were Southeastern)</a:t>
            </a:r>
          </a:p>
          <a:p>
            <a:pPr eaLnBrk="1" hangingPunct="1">
              <a:buClrTx/>
            </a:pPr>
            <a:r>
              <a:rPr lang="en-US" sz="3000" b="1" u="sng"/>
              <a:t>Transatlantic Slave Trade Historical Data </a:t>
            </a:r>
            <a:r>
              <a:rPr lang="en-US" sz="3000"/>
              <a:t>(made cooperative international)</a:t>
            </a:r>
          </a:p>
          <a:p>
            <a:pPr eaLnBrk="1" hangingPunct="1">
              <a:buClrTx/>
            </a:pPr>
            <a:r>
              <a:rPr lang="en-US" sz="3000" b="1" u="sng"/>
              <a:t>Electronic Theses and Dissertations </a:t>
            </a:r>
            <a:r>
              <a:rPr lang="en-US" sz="3000"/>
              <a:t>(inter-consortia strategic alliance with NDLTD)</a:t>
            </a:r>
          </a:p>
          <a:p>
            <a:pPr eaLnBrk="1" hangingPunct="1">
              <a:buClrTx/>
            </a:pPr>
            <a:r>
              <a:rPr lang="en-US" sz="3000" b="1" u="sng"/>
              <a:t>Early Modern Literature </a:t>
            </a:r>
            <a:r>
              <a:rPr lang="en-US" sz="3000"/>
              <a:t>(broad new area, with Folger Shakespeare Library as cornerstone)</a:t>
            </a:r>
          </a:p>
          <a:p>
            <a:pPr eaLnBrk="1" hangingPunct="1">
              <a:buClrTx/>
            </a:pPr>
            <a:r>
              <a:rPr lang="en-US" sz="3000"/>
              <a:t>Additional archives in planning stages</a:t>
            </a:r>
          </a:p>
          <a:p>
            <a:pPr eaLnBrk="1" hangingPunct="1"/>
            <a:endParaRPr lang="en-US" sz="3000"/>
          </a:p>
        </p:txBody>
      </p:sp>
      <p:sp>
        <p:nvSpPr>
          <p:cNvPr id="33796" name="Slide Number Placeholder 5"/>
          <p:cNvSpPr>
            <a:spLocks noGrp="1"/>
          </p:cNvSpPr>
          <p:nvPr>
            <p:ph type="sldNum" sz="quarter" idx="12"/>
          </p:nvPr>
        </p:nvSpPr>
        <p:spPr bwMode="auto">
          <a:xfrm>
            <a:off x="8763000" y="6324600"/>
            <a:ext cx="381000" cy="274638"/>
          </a:xfrm>
          <a:noFill/>
          <a:ln>
            <a:miter lim="800000"/>
            <a:headEnd/>
            <a:tailEnd/>
          </a:ln>
        </p:spPr>
        <p:txBody>
          <a:bodyPr lIns="109728" rIns="45720"/>
          <a:lstStyle/>
          <a:p>
            <a:pPr algn="l"/>
            <a:fld id="{30E7D82D-36D7-4F4B-95B4-C7B77E632A87}" type="slidenum">
              <a:rPr lang="en-US">
                <a:latin typeface="Corbel" pitchFamily="-65" charset="0"/>
              </a:rPr>
              <a:pPr algn="l"/>
              <a:t>39</a:t>
            </a:fld>
            <a:endParaRPr lang="en-US">
              <a:latin typeface="Corbel" pitchFamily="-65" charset="0"/>
            </a:endParaRPr>
          </a:p>
        </p:txBody>
      </p:sp>
      <p:sp>
        <p:nvSpPr>
          <p:cNvPr id="5" name="Date Placeholder 4"/>
          <p:cNvSpPr>
            <a:spLocks noGrp="1"/>
          </p:cNvSpPr>
          <p:nvPr>
            <p:ph type="dt" sz="half" idx="10"/>
          </p:nvPr>
        </p:nvSpPr>
        <p:spPr/>
        <p:txBody>
          <a:bodyPr/>
          <a:lstStyle/>
          <a:p>
            <a:r>
              <a:rPr lang="en-US" smtClean="0"/>
              <a:t>6/16/2010</a:t>
            </a:r>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sz="4000" b="0" dirty="0" smtClean="0">
                <a:solidFill>
                  <a:srgbClr val="F0AD00"/>
                </a:solidFill>
                <a:ea typeface="ＭＳ Ｐゴシック" pitchFamily="-110" charset="-128"/>
                <a:cs typeface="ＭＳ Ｐゴシック" pitchFamily="-110" charset="-128"/>
              </a:rPr>
              <a:t>Agenda</a:t>
            </a:r>
            <a:endParaRPr lang="en-US" sz="4000" b="0" dirty="0">
              <a:solidFill>
                <a:srgbClr val="F0AD00"/>
              </a:solidFill>
              <a:ea typeface="ＭＳ Ｐゴシック" pitchFamily="-110" charset="-128"/>
              <a:cs typeface="ＭＳ Ｐゴシック" pitchFamily="-110" charset="-128"/>
            </a:endParaRPr>
          </a:p>
        </p:txBody>
      </p:sp>
      <p:sp>
        <p:nvSpPr>
          <p:cNvPr id="21507" name="Rectangle 3"/>
          <p:cNvSpPr>
            <a:spLocks noGrp="1" noChangeArrowheads="1"/>
          </p:cNvSpPr>
          <p:nvPr>
            <p:ph type="body" idx="1"/>
          </p:nvPr>
        </p:nvSpPr>
        <p:spPr/>
        <p:txBody>
          <a:bodyPr/>
          <a:lstStyle/>
          <a:p>
            <a:pPr eaLnBrk="1" hangingPunct="1">
              <a:lnSpc>
                <a:spcPct val="90000"/>
              </a:lnSpc>
              <a:spcAft>
                <a:spcPts val="600"/>
              </a:spcAft>
            </a:pPr>
            <a:r>
              <a:rPr lang="en-US" sz="2800" dirty="0" err="1" smtClean="0">
                <a:ea typeface="ＭＳ Ｐゴシック" pitchFamily="-110" charset="-128"/>
                <a:cs typeface="ＭＳ Ｐゴシック" pitchFamily="-110" charset="-128"/>
              </a:rPr>
              <a:t>ETDs</a:t>
            </a:r>
            <a:r>
              <a:rPr lang="en-US" sz="2800" dirty="0" smtClean="0">
                <a:ea typeface="ＭＳ Ｐゴシック" pitchFamily="-110" charset="-128"/>
                <a:cs typeface="ＭＳ Ｐゴシック" pitchFamily="-110" charset="-128"/>
              </a:rPr>
              <a:t> and preservation needs: Survey Results</a:t>
            </a:r>
          </a:p>
          <a:p>
            <a:pPr eaLnBrk="1" hangingPunct="1">
              <a:lnSpc>
                <a:spcPct val="90000"/>
              </a:lnSpc>
              <a:spcAft>
                <a:spcPts val="600"/>
              </a:spcAft>
            </a:pPr>
            <a:r>
              <a:rPr lang="en-US" sz="2800" dirty="0" smtClean="0">
                <a:ea typeface="ＭＳ Ｐゴシック" pitchFamily="-110" charset="-128"/>
                <a:cs typeface="ＭＳ Ｐゴシック" pitchFamily="-110" charset="-128"/>
              </a:rPr>
              <a:t>Distributed digital preservation network overview</a:t>
            </a:r>
          </a:p>
          <a:p>
            <a:pPr lvl="1" eaLnBrk="1" hangingPunct="1">
              <a:lnSpc>
                <a:spcPct val="90000"/>
              </a:lnSpc>
              <a:spcAft>
                <a:spcPts val="600"/>
              </a:spcAft>
            </a:pPr>
            <a:r>
              <a:rPr lang="en-US" sz="2400" dirty="0" smtClean="0"/>
              <a:t>NDLTD/MetaArchive Preservation Strategy</a:t>
            </a:r>
          </a:p>
          <a:p>
            <a:pPr eaLnBrk="1" hangingPunct="1">
              <a:lnSpc>
                <a:spcPct val="90000"/>
              </a:lnSpc>
              <a:spcAft>
                <a:spcPts val="600"/>
              </a:spcAft>
            </a:pPr>
            <a:r>
              <a:rPr lang="en-US" sz="2800" dirty="0" smtClean="0">
                <a:ea typeface="ＭＳ Ｐゴシック" pitchFamily="-110" charset="-128"/>
                <a:cs typeface="ＭＳ Ｐゴシック" pitchFamily="-110" charset="-128"/>
              </a:rPr>
              <a:t>Collection Management for preservation readiness</a:t>
            </a:r>
          </a:p>
          <a:p>
            <a:pPr lvl="1" eaLnBrk="1" hangingPunct="1">
              <a:lnSpc>
                <a:spcPct val="90000"/>
              </a:lnSpc>
              <a:spcAft>
                <a:spcPts val="600"/>
              </a:spcAft>
            </a:pPr>
            <a:r>
              <a:rPr lang="en-US" sz="2400" dirty="0" smtClean="0"/>
              <a:t>Organizing your ETD collections</a:t>
            </a:r>
          </a:p>
          <a:p>
            <a:pPr lvl="1" eaLnBrk="1" hangingPunct="1">
              <a:lnSpc>
                <a:spcPct val="90000"/>
              </a:lnSpc>
              <a:spcAft>
                <a:spcPts val="600"/>
              </a:spcAft>
            </a:pPr>
            <a:r>
              <a:rPr lang="en-US" sz="2400" dirty="0" smtClean="0"/>
              <a:t>Metadata for Collections: Conspectus Database</a:t>
            </a:r>
          </a:p>
          <a:p>
            <a:pPr eaLnBrk="1" hangingPunct="1">
              <a:lnSpc>
                <a:spcPct val="90000"/>
              </a:lnSpc>
              <a:spcAft>
                <a:spcPts val="600"/>
              </a:spcAft>
            </a:pPr>
            <a:r>
              <a:rPr lang="en-US" sz="2800" dirty="0" smtClean="0">
                <a:ea typeface="ＭＳ Ｐゴシック" pitchFamily="-110" charset="-128"/>
                <a:cs typeface="ＭＳ Ｐゴシック" pitchFamily="-110" charset="-128"/>
              </a:rPr>
              <a:t>MetaArchive Cooperative and its members</a:t>
            </a:r>
          </a:p>
          <a:p>
            <a:pPr eaLnBrk="1" hangingPunct="1">
              <a:lnSpc>
                <a:spcPct val="90000"/>
              </a:lnSpc>
              <a:spcAft>
                <a:spcPts val="600"/>
              </a:spcAft>
            </a:pPr>
            <a:r>
              <a:rPr lang="en-US" sz="2800" dirty="0" smtClean="0">
                <a:ea typeface="ＭＳ Ｐゴシック" pitchFamily="-110" charset="-128"/>
                <a:cs typeface="ＭＳ Ｐゴシック" pitchFamily="-110" charset="-128"/>
              </a:rPr>
              <a:t>New member’s perspective: Boston College</a:t>
            </a:r>
          </a:p>
          <a:p>
            <a:pPr eaLnBrk="1" hangingPunct="1">
              <a:lnSpc>
                <a:spcPct val="90000"/>
              </a:lnSpc>
              <a:spcAft>
                <a:spcPts val="600"/>
              </a:spcAft>
            </a:pPr>
            <a:r>
              <a:rPr lang="en-US" sz="2800" dirty="0" smtClean="0">
                <a:ea typeface="ＭＳ Ｐゴシック" pitchFamily="-110" charset="-128"/>
                <a:cs typeface="ＭＳ Ｐゴシック" pitchFamily="-110" charset="-128"/>
              </a:rPr>
              <a:t>A Preservation Plan</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ea typeface="+mj-ea"/>
                <a:cs typeface="+mj-cs"/>
              </a:rPr>
              <a:t>Active Collaborations with </a:t>
            </a:r>
            <a:br>
              <a:rPr lang="en-US" dirty="0" smtClean="0">
                <a:ea typeface="+mj-ea"/>
                <a:cs typeface="+mj-cs"/>
              </a:rPr>
            </a:br>
            <a:r>
              <a:rPr lang="en-US" dirty="0" smtClean="0">
                <a:ea typeface="+mj-ea"/>
                <a:cs typeface="+mj-cs"/>
              </a:rPr>
              <a:t>Other Efforts</a:t>
            </a:r>
            <a:endParaRPr lang="en-US" dirty="0">
              <a:ea typeface="+mj-ea"/>
              <a:cs typeface="+mj-cs"/>
            </a:endParaRPr>
          </a:p>
        </p:txBody>
      </p:sp>
      <p:sp>
        <p:nvSpPr>
          <p:cNvPr id="34819" name="Content Placeholder 2"/>
          <p:cNvSpPr>
            <a:spLocks noGrp="1"/>
          </p:cNvSpPr>
          <p:nvPr>
            <p:ph idx="1"/>
          </p:nvPr>
        </p:nvSpPr>
        <p:spPr>
          <a:xfrm>
            <a:off x="457200" y="1676400"/>
            <a:ext cx="8229600" cy="4321175"/>
          </a:xfrm>
        </p:spPr>
        <p:txBody>
          <a:bodyPr/>
          <a:lstStyle/>
          <a:p>
            <a:pPr eaLnBrk="1" hangingPunct="1">
              <a:lnSpc>
                <a:spcPct val="90000"/>
              </a:lnSpc>
            </a:pPr>
            <a:r>
              <a:rPr lang="en-US" b="1" u="sng" dirty="0"/>
              <a:t>LOCKSS</a:t>
            </a:r>
            <a:r>
              <a:rPr lang="en-US" dirty="0"/>
              <a:t> (collaborative development of LOCKSS Cache Manager)</a:t>
            </a:r>
          </a:p>
          <a:p>
            <a:pPr eaLnBrk="1" hangingPunct="1">
              <a:lnSpc>
                <a:spcPct val="90000"/>
              </a:lnSpc>
            </a:pPr>
            <a:r>
              <a:rPr lang="en-US" b="1" u="sng" dirty="0"/>
              <a:t>Data-PASS Alliance </a:t>
            </a:r>
            <a:r>
              <a:rPr lang="en-US" dirty="0" smtClean="0"/>
              <a:t>(seeking to develop </a:t>
            </a:r>
            <a:r>
              <a:rPr lang="en-US" dirty="0"/>
              <a:t>in-common standard for Private LOCKSS network interoperation standard and tools)</a:t>
            </a:r>
          </a:p>
          <a:p>
            <a:pPr eaLnBrk="1" hangingPunct="1">
              <a:lnSpc>
                <a:spcPct val="90000"/>
              </a:lnSpc>
            </a:pPr>
            <a:r>
              <a:rPr lang="en-US" b="1" u="sng" dirty="0" smtClean="0"/>
              <a:t>SDSC </a:t>
            </a:r>
            <a:r>
              <a:rPr lang="en-US" b="1" u="sng" dirty="0"/>
              <a:t>Chronopolis </a:t>
            </a:r>
            <a:r>
              <a:rPr lang="en-US" dirty="0"/>
              <a:t>(PLN/ SRB interoperation testing and bridges)</a:t>
            </a:r>
          </a:p>
        </p:txBody>
      </p:sp>
      <p:sp>
        <p:nvSpPr>
          <p:cNvPr id="34820" name="Slide Number Placeholder 4"/>
          <p:cNvSpPr>
            <a:spLocks noGrp="1"/>
          </p:cNvSpPr>
          <p:nvPr>
            <p:ph type="sldNum" sz="quarter" idx="12"/>
          </p:nvPr>
        </p:nvSpPr>
        <p:spPr bwMode="auto">
          <a:xfrm>
            <a:off x="8763000" y="6324600"/>
            <a:ext cx="381000" cy="274638"/>
          </a:xfrm>
          <a:noFill/>
          <a:ln>
            <a:miter lim="800000"/>
            <a:headEnd/>
            <a:tailEnd/>
          </a:ln>
        </p:spPr>
        <p:txBody>
          <a:bodyPr lIns="109728" rIns="45720"/>
          <a:lstStyle/>
          <a:p>
            <a:pPr algn="l"/>
            <a:fld id="{33205E22-C8FE-FE42-8484-BB9F20C2AD30}" type="slidenum">
              <a:rPr lang="en-US">
                <a:latin typeface="Corbel" pitchFamily="-65" charset="0"/>
              </a:rPr>
              <a:pPr algn="l"/>
              <a:t>40</a:t>
            </a:fld>
            <a:endParaRPr lang="en-US">
              <a:latin typeface="Corbel" pitchFamily="-65" charset="0"/>
            </a:endParaRPr>
          </a:p>
        </p:txBody>
      </p:sp>
      <p:sp>
        <p:nvSpPr>
          <p:cNvPr id="5" name="Date Placeholder 4"/>
          <p:cNvSpPr>
            <a:spLocks noGrp="1"/>
          </p:cNvSpPr>
          <p:nvPr>
            <p:ph type="dt" sz="half" idx="10"/>
          </p:nvPr>
        </p:nvSpPr>
        <p:spPr/>
        <p:txBody>
          <a:bodyPr/>
          <a:lstStyle/>
          <a:p>
            <a:r>
              <a:rPr lang="en-US" smtClean="0"/>
              <a:t>6/16/2010</a:t>
            </a:r>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hangingPunct="1">
              <a:defRPr/>
            </a:pPr>
            <a:r>
              <a:rPr lang="en-US" dirty="0" smtClean="0">
                <a:ea typeface="+mj-ea"/>
                <a:cs typeface="+mj-cs"/>
              </a:rPr>
              <a:t>MetaArchive Phase II (2007-2010)</a:t>
            </a:r>
          </a:p>
        </p:txBody>
      </p:sp>
      <p:sp>
        <p:nvSpPr>
          <p:cNvPr id="35843" name="Content Placeholder 2"/>
          <p:cNvSpPr>
            <a:spLocks noGrp="1"/>
          </p:cNvSpPr>
          <p:nvPr>
            <p:ph idx="1"/>
          </p:nvPr>
        </p:nvSpPr>
        <p:spPr>
          <a:xfrm>
            <a:off x="457200" y="1752600"/>
            <a:ext cx="8229600" cy="4227513"/>
          </a:xfrm>
        </p:spPr>
        <p:txBody>
          <a:bodyPr/>
          <a:lstStyle/>
          <a:p>
            <a:pPr marL="365125" indent="-255588" eaLnBrk="1" hangingPunct="1">
              <a:buClrTx/>
            </a:pPr>
            <a:r>
              <a:rPr lang="en-US" dirty="0"/>
              <a:t>Established additional distributed archives</a:t>
            </a:r>
          </a:p>
          <a:p>
            <a:pPr marL="365125" indent="-255588" eaLnBrk="1" hangingPunct="1">
              <a:buClrTx/>
            </a:pPr>
            <a:r>
              <a:rPr lang="en-US" dirty="0"/>
              <a:t>Became international with the addition of Hull University in UK</a:t>
            </a:r>
          </a:p>
          <a:p>
            <a:pPr marL="365125" indent="-255588" eaLnBrk="1" hangingPunct="1">
              <a:buClrTx/>
            </a:pPr>
            <a:r>
              <a:rPr lang="en-US" dirty="0"/>
              <a:t>Doubled in size 2008-2009, and plan to double in size each year for next three years</a:t>
            </a:r>
          </a:p>
          <a:p>
            <a:pPr marL="365125" indent="-255588" eaLnBrk="1" hangingPunct="1">
              <a:buClrTx/>
            </a:pPr>
            <a:r>
              <a:rPr lang="en-US" dirty="0"/>
              <a:t>With funding from NHPRC </a:t>
            </a:r>
            <a:r>
              <a:rPr lang="en-US" dirty="0" smtClean="0"/>
              <a:t>now providing </a:t>
            </a:r>
            <a:r>
              <a:rPr lang="en-US" dirty="0"/>
              <a:t>consulting and outreach services on the MetaArchive model for DDP services</a:t>
            </a:r>
          </a:p>
        </p:txBody>
      </p:sp>
      <p:sp>
        <p:nvSpPr>
          <p:cNvPr id="35844" name="Date Placeholder 3"/>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35845" name="Footer Placeholder 4"/>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35846" name="Slide Number Placeholder 5"/>
          <p:cNvSpPr>
            <a:spLocks noGrp="1"/>
          </p:cNvSpPr>
          <p:nvPr>
            <p:ph type="sldNum" sz="quarter" idx="12"/>
          </p:nvPr>
        </p:nvSpPr>
        <p:spPr bwMode="auto">
          <a:noFill/>
          <a:ln>
            <a:miter lim="800000"/>
            <a:headEnd/>
            <a:tailEnd/>
          </a:ln>
        </p:spPr>
        <p:txBody>
          <a:bodyPr/>
          <a:lstStyle/>
          <a:p>
            <a:fld id="{44DCC5FD-7495-F346-A32F-55253E60851C}" type="slidenum">
              <a:rPr lang="en-US">
                <a:latin typeface="Corbel" pitchFamily="-65" charset="0"/>
              </a:rPr>
              <a:pPr/>
              <a:t>41</a:t>
            </a:fld>
            <a:endParaRPr lang="en-US">
              <a:latin typeface="Corbel" pitchFamily="-65"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MetaArchive TRAC Certification </a:t>
            </a:r>
            <a:endParaRPr lang="en-US" dirty="0"/>
          </a:p>
        </p:txBody>
      </p:sp>
      <p:sp>
        <p:nvSpPr>
          <p:cNvPr id="3" name="Content Placeholder 2"/>
          <p:cNvSpPr>
            <a:spLocks noGrp="1"/>
          </p:cNvSpPr>
          <p:nvPr>
            <p:ph idx="1"/>
          </p:nvPr>
        </p:nvSpPr>
        <p:spPr/>
        <p:txBody>
          <a:bodyPr/>
          <a:lstStyle/>
          <a:p>
            <a:r>
              <a:rPr lang="en-US" dirty="0" smtClean="0"/>
              <a:t>The MetaArchive Cooperative underwent </a:t>
            </a:r>
            <a:r>
              <a:rPr lang="en-US" i="1" dirty="0" smtClean="0"/>
              <a:t>Trusted Repositories Audit &amp; Certification </a:t>
            </a:r>
            <a:r>
              <a:rPr lang="en-US" dirty="0" smtClean="0"/>
              <a:t>(TRAC) certification process in late 2009, with </a:t>
            </a:r>
            <a:r>
              <a:rPr lang="en-US" dirty="0" err="1" smtClean="0"/>
              <a:t>MetaArchiveTRAC</a:t>
            </a:r>
            <a:r>
              <a:rPr lang="en-US" dirty="0" smtClean="0"/>
              <a:t> report issued in April 2010:</a:t>
            </a:r>
          </a:p>
          <a:p>
            <a:pPr lvl="1"/>
            <a:r>
              <a:rPr lang="en-US" sz="2400" b="1" dirty="0" smtClean="0">
                <a:solidFill>
                  <a:srgbClr val="0070C0"/>
                </a:solidFill>
              </a:rPr>
              <a:t>http://www.metaarchive.org/sites/default/files/MetaArchive_TRAC_Checklist.pdf</a:t>
            </a:r>
          </a:p>
          <a:p>
            <a:r>
              <a:rPr lang="en-US" dirty="0" smtClean="0"/>
              <a:t>Certification verified that MetaArchive passes all TRAC requirements, conforming to all 84 TRAC criteria</a:t>
            </a:r>
          </a:p>
          <a:p>
            <a:endParaRPr lang="en-US" dirty="0"/>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Footer Placeholder 4"/>
          <p:cNvSpPr>
            <a:spLocks noGrp="1"/>
          </p:cNvSpPr>
          <p:nvPr>
            <p:ph type="ftr" sz="quarter" idx="11"/>
          </p:nvPr>
        </p:nvSpPr>
        <p:spPr/>
        <p:txBody>
          <a:bodyPr/>
          <a:lstStyle/>
          <a:p>
            <a:r>
              <a:rPr lang="en-US" smtClean="0"/>
              <a:t>ETD 2010 Preservation Workshop</a:t>
            </a:r>
            <a:endParaRPr lang="en-US" dirty="0"/>
          </a:p>
        </p:txBody>
      </p:sp>
      <p:sp>
        <p:nvSpPr>
          <p:cNvPr id="6" name="Slide Number Placeholder 5"/>
          <p:cNvSpPr>
            <a:spLocks noGrp="1"/>
          </p:cNvSpPr>
          <p:nvPr>
            <p:ph type="sldNum" sz="quarter" idx="12"/>
          </p:nvPr>
        </p:nvSpPr>
        <p:spPr/>
        <p:txBody>
          <a:bodyPr/>
          <a:lstStyle/>
          <a:p>
            <a:fld id="{74D69E87-C031-0B45-A0C3-E4D4624E591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smtClean="0">
                <a:ea typeface="+mj-ea"/>
                <a:cs typeface="+mj-cs"/>
              </a:rPr>
              <a:t>Institutional Roles</a:t>
            </a:r>
          </a:p>
        </p:txBody>
      </p:sp>
      <p:sp>
        <p:nvSpPr>
          <p:cNvPr id="36867" name="Content Placeholder 2"/>
          <p:cNvSpPr>
            <a:spLocks noGrp="1"/>
          </p:cNvSpPr>
          <p:nvPr>
            <p:ph idx="1"/>
          </p:nvPr>
        </p:nvSpPr>
        <p:spPr>
          <a:xfrm>
            <a:off x="457200" y="1752600"/>
            <a:ext cx="8229600" cy="4267200"/>
          </a:xfrm>
        </p:spPr>
        <p:txBody>
          <a:bodyPr/>
          <a:lstStyle/>
          <a:p>
            <a:pPr marL="365125" indent="-255588" eaLnBrk="1" hangingPunct="1">
              <a:lnSpc>
                <a:spcPct val="80000"/>
              </a:lnSpc>
              <a:buClrTx/>
            </a:pPr>
            <a:r>
              <a:rPr lang="en-US" sz="2700" u="sng"/>
              <a:t>Preservation Sites </a:t>
            </a:r>
            <a:r>
              <a:rPr lang="en-US" sz="2700"/>
              <a:t>are entities responsible for the ongoing activity of preserving digital content.  At a minimum, every preservation site must include responsible staff and a node server of the relevant preservation network.  Preservation sites collectively comprise a preservation network. </a:t>
            </a:r>
          </a:p>
          <a:p>
            <a:pPr marL="365125" indent="-255588" eaLnBrk="1" hangingPunct="1">
              <a:lnSpc>
                <a:spcPct val="80000"/>
              </a:lnSpc>
              <a:buClrTx/>
            </a:pPr>
            <a:endParaRPr lang="en-US" sz="2700"/>
          </a:p>
          <a:p>
            <a:pPr marL="365125" indent="-255588" eaLnBrk="1" hangingPunct="1">
              <a:lnSpc>
                <a:spcPct val="80000"/>
              </a:lnSpc>
              <a:buClrTx/>
            </a:pPr>
            <a:r>
              <a:rPr lang="en-US" sz="2700" u="sng"/>
              <a:t>Development Sites </a:t>
            </a:r>
            <a:r>
              <a:rPr lang="en-US" sz="2700"/>
              <a:t>are responsible for technical development of the computer systems that enable the preservation network.  Obviously, development sites may also be preservation sites and/or contributing sites.  </a:t>
            </a:r>
          </a:p>
          <a:p>
            <a:pPr marL="365125" indent="-255588" eaLnBrk="1" hangingPunct="1">
              <a:lnSpc>
                <a:spcPct val="80000"/>
              </a:lnSpc>
              <a:buClr>
                <a:srgbClr val="E66C7D"/>
              </a:buClr>
              <a:buFont typeface="Georgia" pitchFamily="-65" charset="0"/>
              <a:buChar char="•"/>
            </a:pPr>
            <a:endParaRPr lang="en-US" sz="2700"/>
          </a:p>
          <a:p>
            <a:pPr marL="365125" indent="-255588" eaLnBrk="1" hangingPunct="1">
              <a:lnSpc>
                <a:spcPct val="80000"/>
              </a:lnSpc>
              <a:buClr>
                <a:srgbClr val="E66C7D"/>
              </a:buClr>
              <a:buFont typeface="Georgia" pitchFamily="-65" charset="0"/>
              <a:buChar char="•"/>
            </a:pPr>
            <a:endParaRPr lang="en-US" sz="2700"/>
          </a:p>
        </p:txBody>
      </p:sp>
      <p:sp>
        <p:nvSpPr>
          <p:cNvPr id="36868" name="Date Placeholder 3"/>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36869" name="Footer Placeholder 4"/>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36870" name="Slide Number Placeholder 5"/>
          <p:cNvSpPr>
            <a:spLocks noGrp="1"/>
          </p:cNvSpPr>
          <p:nvPr>
            <p:ph type="sldNum" sz="quarter" idx="12"/>
          </p:nvPr>
        </p:nvSpPr>
        <p:spPr bwMode="auto">
          <a:noFill/>
          <a:ln>
            <a:miter lim="800000"/>
            <a:headEnd/>
            <a:tailEnd/>
          </a:ln>
        </p:spPr>
        <p:txBody>
          <a:bodyPr/>
          <a:lstStyle/>
          <a:p>
            <a:fld id="{F63C8B5B-40A8-3C4D-9C15-42491917EB29}" type="slidenum">
              <a:rPr lang="en-US">
                <a:latin typeface="Corbel" pitchFamily="-65" charset="0"/>
              </a:rPr>
              <a:pPr/>
              <a:t>43</a:t>
            </a:fld>
            <a:endParaRPr lang="en-US">
              <a:latin typeface="Corbel" pitchFamily="-65"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smtClean="0">
                <a:ea typeface="+mj-ea"/>
                <a:cs typeface="+mj-cs"/>
              </a:rPr>
              <a:t>Factors to Consider</a:t>
            </a:r>
          </a:p>
        </p:txBody>
      </p:sp>
      <p:sp>
        <p:nvSpPr>
          <p:cNvPr id="37891" name="Content Placeholder 2"/>
          <p:cNvSpPr>
            <a:spLocks noGrp="1"/>
          </p:cNvSpPr>
          <p:nvPr>
            <p:ph idx="1"/>
          </p:nvPr>
        </p:nvSpPr>
        <p:spPr>
          <a:xfrm>
            <a:off x="457200" y="1752600"/>
            <a:ext cx="8229600" cy="4227513"/>
          </a:xfrm>
        </p:spPr>
        <p:txBody>
          <a:bodyPr/>
          <a:lstStyle/>
          <a:p>
            <a:pPr eaLnBrk="1" hangingPunct="1">
              <a:buClrTx/>
            </a:pPr>
            <a:r>
              <a:rPr lang="en-US" sz="3000" dirty="0"/>
              <a:t>What level of participation are new MetaArchive members interested in?  Running a node?  </a:t>
            </a:r>
            <a:r>
              <a:rPr lang="en-US" sz="3000" dirty="0" smtClean="0"/>
              <a:t>Helping develop tools?</a:t>
            </a:r>
            <a:endParaRPr lang="en-US" sz="3000" dirty="0"/>
          </a:p>
          <a:p>
            <a:pPr eaLnBrk="1" hangingPunct="1">
              <a:buClrTx/>
            </a:pPr>
            <a:r>
              <a:rPr lang="en-US" sz="3000" dirty="0"/>
              <a:t>Metadata for items must be reposited as well, in a way that enables recovery in the case of need</a:t>
            </a:r>
          </a:p>
          <a:p>
            <a:pPr eaLnBrk="1" hangingPunct="1">
              <a:buClrTx/>
            </a:pPr>
            <a:r>
              <a:rPr lang="en-US" sz="3000" dirty="0"/>
              <a:t>Whose job is this going to be in the organization?</a:t>
            </a:r>
          </a:p>
          <a:p>
            <a:pPr eaLnBrk="1" hangingPunct="1">
              <a:buClrTx/>
            </a:pPr>
            <a:r>
              <a:rPr lang="en-US" sz="3000" dirty="0"/>
              <a:t>What are the highest priority items for distributed digital preservation?</a:t>
            </a:r>
          </a:p>
        </p:txBody>
      </p:sp>
      <p:sp>
        <p:nvSpPr>
          <p:cNvPr id="37892"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37893" name="Footer Placeholder 4"/>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
        <p:nvSpPr>
          <p:cNvPr id="37894" name="Slide Number Placeholder 5"/>
          <p:cNvSpPr>
            <a:spLocks noGrp="1"/>
          </p:cNvSpPr>
          <p:nvPr>
            <p:ph type="sldNum" sz="quarter" idx="12"/>
          </p:nvPr>
        </p:nvSpPr>
        <p:spPr bwMode="auto">
          <a:noFill/>
          <a:ln>
            <a:miter lim="800000"/>
            <a:headEnd/>
            <a:tailEnd/>
          </a:ln>
        </p:spPr>
        <p:txBody>
          <a:bodyPr/>
          <a:lstStyle/>
          <a:p>
            <a:fld id="{DF125856-9869-2C46-B885-C484CD1533A0}" type="slidenum">
              <a:rPr lang="en-US">
                <a:latin typeface="Corbel" pitchFamily="-65" charset="0"/>
              </a:rPr>
              <a:pPr/>
              <a:t>44</a:t>
            </a:fld>
            <a:endParaRPr lang="en-US">
              <a:latin typeface="Corbel" pitchFamily="-65"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38915" name="Footer Placeholder 2"/>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
        <p:nvSpPr>
          <p:cNvPr id="38916" name="Slide Number Placeholder 3"/>
          <p:cNvSpPr>
            <a:spLocks noGrp="1"/>
          </p:cNvSpPr>
          <p:nvPr>
            <p:ph type="sldNum" sz="quarter" idx="12"/>
          </p:nvPr>
        </p:nvSpPr>
        <p:spPr bwMode="auto">
          <a:noFill/>
          <a:ln>
            <a:miter lim="800000"/>
            <a:headEnd/>
            <a:tailEnd/>
          </a:ln>
        </p:spPr>
        <p:txBody>
          <a:bodyPr/>
          <a:lstStyle/>
          <a:p>
            <a:fld id="{F7B3E722-BE64-7C46-8969-5BD65853DA37}" type="slidenum">
              <a:rPr lang="en-US">
                <a:latin typeface="Corbel" pitchFamily="-65" charset="0"/>
              </a:rPr>
              <a:pPr/>
              <a:t>45</a:t>
            </a:fld>
            <a:endParaRPr lang="en-US">
              <a:latin typeface="Corbel" pitchFamily="-65" charset="0"/>
            </a:endParaRPr>
          </a:p>
        </p:txBody>
      </p:sp>
      <p:pic>
        <p:nvPicPr>
          <p:cNvPr id="2051" name="Picture 3"/>
          <p:cNvPicPr>
            <a:picLocks noChangeAspect="1" noChangeArrowheads="1"/>
          </p:cNvPicPr>
          <p:nvPr/>
        </p:nvPicPr>
        <p:blipFill>
          <a:blip r:embed="rId2" cstate="print"/>
          <a:srcRect r="34167" b="16667"/>
          <a:stretch>
            <a:fillRect/>
          </a:stretch>
        </p:blipFill>
        <p:spPr bwMode="auto">
          <a:xfrm>
            <a:off x="34137" y="0"/>
            <a:ext cx="8957463"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7648"/>
            <a:ext cx="8077200" cy="1673352"/>
          </a:xfrm>
        </p:spPr>
        <p:txBody>
          <a:bodyPr rtlCol="0">
            <a:scene3d>
              <a:camera prst="orthographicFront"/>
              <a:lightRig rig="threePt" dir="t">
                <a:rot lat="0" lon="0" rev="4800000"/>
              </a:lightRig>
            </a:scene3d>
            <a:sp3d prstMaterial="matte">
              <a:bevelT w="50800" h="10160"/>
            </a:sp3d>
          </a:bodyPr>
          <a:lstStyle/>
          <a:p>
            <a:pPr algn="ctr" eaLnBrk="1" fontAlgn="auto" hangingPunct="1">
              <a:spcAft>
                <a:spcPts val="0"/>
              </a:spcAft>
              <a:defRPr/>
            </a:pPr>
            <a:r>
              <a:rPr lang="en-US" dirty="0" smtClean="0">
                <a:solidFill>
                  <a:srgbClr val="F0AD00"/>
                </a:solidFill>
              </a:rPr>
              <a:t>The NDLTD/MetaArchive </a:t>
            </a:r>
            <a:br>
              <a:rPr lang="en-US" dirty="0" smtClean="0">
                <a:solidFill>
                  <a:srgbClr val="F0AD00"/>
                </a:solidFill>
              </a:rPr>
            </a:br>
            <a:r>
              <a:rPr lang="en-US" dirty="0" smtClean="0">
                <a:solidFill>
                  <a:srgbClr val="F0AD00"/>
                </a:solidFill>
              </a:rPr>
              <a:t>ETD Archive </a:t>
            </a:r>
            <a:endParaRPr lang="en-US" dirty="0">
              <a:solidFill>
                <a:srgbClr val="F0AD00"/>
              </a:solidFill>
            </a:endParaRPr>
          </a:p>
        </p:txBody>
      </p:sp>
      <p:pic>
        <p:nvPicPr>
          <p:cNvPr id="35844" name="Picture 7"/>
          <p:cNvPicPr>
            <a:picLocks noChangeAspect="1" noChangeArrowheads="1"/>
          </p:cNvPicPr>
          <p:nvPr/>
        </p:nvPicPr>
        <p:blipFill>
          <a:blip r:embed="rId2" cstate="print"/>
          <a:srcRect l="1338" t="2847" r="1003" b="3203"/>
          <a:stretch>
            <a:fillRect/>
          </a:stretch>
        </p:blipFill>
        <p:spPr bwMode="auto">
          <a:xfrm>
            <a:off x="2895600" y="381000"/>
            <a:ext cx="3371850" cy="1524000"/>
          </a:xfrm>
          <a:prstGeom prst="rect">
            <a:avLst/>
          </a:prstGeom>
          <a:noFill/>
          <a:ln w="9525">
            <a:noFill/>
            <a:miter lim="800000"/>
            <a:headEnd/>
            <a:tailEnd/>
          </a:ln>
        </p:spPr>
      </p:pic>
      <p:sp>
        <p:nvSpPr>
          <p:cNvPr id="8" name="Subtitle 2"/>
          <p:cNvSpPr txBox="1">
            <a:spLocks/>
          </p:cNvSpPr>
          <p:nvPr/>
        </p:nvSpPr>
        <p:spPr bwMode="auto">
          <a:xfrm>
            <a:off x="685800" y="5181600"/>
            <a:ext cx="8077200" cy="1500188"/>
          </a:xfrm>
          <a:prstGeom prst="rect">
            <a:avLst/>
          </a:prstGeom>
          <a:noFill/>
          <a:ln w="9525">
            <a:noFill/>
            <a:miter lim="800000"/>
            <a:headEnd/>
            <a:tailEnd/>
          </a:ln>
        </p:spPr>
        <p:txBody>
          <a:bodyPr vert="horz" wrap="square" lIns="118872" tIns="0" rIns="4572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10" charset="2"/>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Dr. Martin Halbert</a:t>
            </a:r>
          </a:p>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10" charset="2"/>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Dean of Libraries, University of North Texas</a:t>
            </a:r>
          </a:p>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10" charset="2"/>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President, MetaArchive Cooperative</a:t>
            </a:r>
          </a:p>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10" charset="2"/>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Distributed Digital Preservation for ETDs Workshop</a:t>
            </a:r>
          </a:p>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10" charset="2"/>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University of Texas, Austin, TX</a:t>
            </a:r>
          </a:p>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10" charset="2"/>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Wednesday, June 16, 2010</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solidFill>
                  <a:schemeClr val="accent1">
                    <a:satMod val="150000"/>
                  </a:schemeClr>
                </a:solidFill>
                <a:ea typeface="+mj-ea"/>
                <a:cs typeface="+mj-cs"/>
              </a:rPr>
              <a:t>Session Questions</a:t>
            </a:r>
            <a:endParaRPr lang="en-US" dirty="0">
              <a:solidFill>
                <a:schemeClr val="accent1">
                  <a:satMod val="150000"/>
                </a:schemeClr>
              </a:solidFill>
              <a:ea typeface="+mj-ea"/>
              <a:cs typeface="+mj-cs"/>
            </a:endParaRPr>
          </a:p>
        </p:txBody>
      </p:sp>
      <p:sp>
        <p:nvSpPr>
          <p:cNvPr id="40963" name="Content Placeholder 2"/>
          <p:cNvSpPr>
            <a:spLocks noGrp="1"/>
          </p:cNvSpPr>
          <p:nvPr>
            <p:ph idx="1"/>
          </p:nvPr>
        </p:nvSpPr>
        <p:spPr/>
        <p:txBody>
          <a:bodyPr/>
          <a:lstStyle/>
          <a:p>
            <a:pPr eaLnBrk="1" hangingPunct="1">
              <a:buClrTx/>
            </a:pPr>
            <a:r>
              <a:rPr lang="en-US" dirty="0"/>
              <a:t>Overview of the </a:t>
            </a:r>
            <a:r>
              <a:rPr lang="en-US" dirty="0" smtClean="0"/>
              <a:t>NDLTD/MetaArchive </a:t>
            </a:r>
            <a:r>
              <a:rPr lang="en-US" dirty="0"/>
              <a:t>ETD </a:t>
            </a:r>
            <a:r>
              <a:rPr lang="en-US" dirty="0" smtClean="0"/>
              <a:t>Archive Partnership</a:t>
            </a:r>
            <a:endParaRPr lang="en-US" dirty="0"/>
          </a:p>
          <a:p>
            <a:pPr eaLnBrk="1" hangingPunct="1">
              <a:buClrTx/>
            </a:pPr>
            <a:r>
              <a:rPr lang="en-US" dirty="0" smtClean="0"/>
              <a:t>Goals</a:t>
            </a:r>
            <a:endParaRPr lang="en-US" dirty="0"/>
          </a:p>
          <a:p>
            <a:pPr eaLnBrk="1" hangingPunct="1">
              <a:buClrTx/>
            </a:pPr>
            <a:r>
              <a:rPr lang="en-US" dirty="0" smtClean="0"/>
              <a:t>Roles </a:t>
            </a:r>
            <a:r>
              <a:rPr lang="en-US" dirty="0"/>
              <a:t>and responsibilities of new </a:t>
            </a:r>
            <a:r>
              <a:rPr lang="en-US" dirty="0" smtClean="0"/>
              <a:t>project </a:t>
            </a:r>
            <a:r>
              <a:rPr lang="en-US" dirty="0"/>
              <a:t>collaborators</a:t>
            </a:r>
          </a:p>
          <a:p>
            <a:pPr eaLnBrk="1" hangingPunct="1">
              <a:buClrTx/>
            </a:pPr>
            <a:r>
              <a:rPr lang="en-US" dirty="0"/>
              <a:t>How to participate</a:t>
            </a:r>
          </a:p>
        </p:txBody>
      </p:sp>
      <p:sp>
        <p:nvSpPr>
          <p:cNvPr id="40964"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40965" name="Slide Number Placeholder 4"/>
          <p:cNvSpPr>
            <a:spLocks noGrp="1"/>
          </p:cNvSpPr>
          <p:nvPr>
            <p:ph type="sldNum" sz="quarter" idx="12"/>
          </p:nvPr>
        </p:nvSpPr>
        <p:spPr bwMode="auto">
          <a:noFill/>
          <a:ln>
            <a:miter lim="800000"/>
            <a:headEnd/>
            <a:tailEnd/>
          </a:ln>
        </p:spPr>
        <p:txBody>
          <a:bodyPr/>
          <a:lstStyle/>
          <a:p>
            <a:fld id="{8E4195AC-ABB3-8D4A-924E-7B9607479D1C}" type="slidenum">
              <a:rPr lang="en-US">
                <a:latin typeface="Corbel" pitchFamily="-65" charset="0"/>
              </a:rPr>
              <a:pPr/>
              <a:t>47</a:t>
            </a:fld>
            <a:endParaRPr lang="en-US">
              <a:latin typeface="Corbel" pitchFamily="-65" charset="0"/>
            </a:endParaRPr>
          </a:p>
        </p:txBody>
      </p:sp>
      <p:sp>
        <p:nvSpPr>
          <p:cNvPr id="40966" name="Footer Placeholder 5"/>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hangingPunct="1">
              <a:defRPr/>
            </a:pPr>
            <a:r>
              <a:rPr lang="en-US" dirty="0" smtClean="0">
                <a:ea typeface="+mj-ea"/>
                <a:cs typeface="+mj-cs"/>
              </a:rPr>
              <a:t>NDLTD/MetaArchive ETD </a:t>
            </a:r>
            <a:br>
              <a:rPr lang="en-US" dirty="0" smtClean="0">
                <a:ea typeface="+mj-ea"/>
                <a:cs typeface="+mj-cs"/>
              </a:rPr>
            </a:br>
            <a:r>
              <a:rPr lang="en-US" dirty="0" smtClean="0">
                <a:ea typeface="+mj-ea"/>
                <a:cs typeface="+mj-cs"/>
              </a:rPr>
              <a:t>Archive</a:t>
            </a:r>
            <a:r>
              <a:rPr lang="en-US" dirty="0" smtClean="0"/>
              <a:t> </a:t>
            </a:r>
            <a:r>
              <a:rPr lang="en-US" dirty="0" smtClean="0">
                <a:ea typeface="+mj-ea"/>
                <a:cs typeface="+mj-cs"/>
              </a:rPr>
              <a:t>Program – 2009 Goals</a:t>
            </a:r>
            <a:endParaRPr lang="en-US" dirty="0">
              <a:ea typeface="+mj-ea"/>
              <a:cs typeface="+mj-cs"/>
            </a:endParaRPr>
          </a:p>
        </p:txBody>
      </p:sp>
      <p:sp>
        <p:nvSpPr>
          <p:cNvPr id="41987" name="Content Placeholder 2"/>
          <p:cNvSpPr>
            <a:spLocks noGrp="1"/>
          </p:cNvSpPr>
          <p:nvPr>
            <p:ph idx="1"/>
          </p:nvPr>
        </p:nvSpPr>
        <p:spPr/>
        <p:txBody>
          <a:bodyPr/>
          <a:lstStyle/>
          <a:p>
            <a:pPr eaLnBrk="1" hangingPunct="1">
              <a:buClrTx/>
            </a:pPr>
            <a:r>
              <a:rPr lang="en-US" sz="2800" dirty="0"/>
              <a:t>Analyze and understand different scenarios for offering MetaArchive preservation services for NDLTD </a:t>
            </a:r>
            <a:r>
              <a:rPr lang="en-US" sz="2800" dirty="0" smtClean="0"/>
              <a:t>members</a:t>
            </a:r>
            <a:endParaRPr lang="en-US" sz="2800" dirty="0"/>
          </a:p>
          <a:p>
            <a:pPr eaLnBrk="1" hangingPunct="1">
              <a:buClrTx/>
            </a:pPr>
            <a:r>
              <a:rPr lang="en-US" sz="2800" dirty="0"/>
              <a:t>Test and document procedures and practices for NDLTD members to use MetaArchive network for preservation purposes</a:t>
            </a:r>
          </a:p>
          <a:p>
            <a:pPr eaLnBrk="1" hangingPunct="1">
              <a:buClrTx/>
            </a:pPr>
            <a:r>
              <a:rPr lang="en-US" sz="2800" dirty="0" smtClean="0"/>
              <a:t>Negotiate joint discounts for NDLTD/MetaArchive </a:t>
            </a:r>
            <a:r>
              <a:rPr lang="en-US" sz="2800" dirty="0"/>
              <a:t>membership fees</a:t>
            </a:r>
          </a:p>
          <a:p>
            <a:pPr eaLnBrk="1" hangingPunct="1">
              <a:buClrTx/>
            </a:pPr>
            <a:r>
              <a:rPr lang="en-US" sz="2800" dirty="0" smtClean="0"/>
              <a:t>Solicit </a:t>
            </a:r>
            <a:r>
              <a:rPr lang="en-US" sz="2800" dirty="0"/>
              <a:t>wider NDLTD involvement </a:t>
            </a:r>
            <a:r>
              <a:rPr lang="en-US" sz="2800" dirty="0" smtClean="0"/>
              <a:t>beginning with ETD </a:t>
            </a:r>
            <a:r>
              <a:rPr lang="en-US" sz="2800" dirty="0"/>
              <a:t>2009</a:t>
            </a:r>
          </a:p>
          <a:p>
            <a:pPr eaLnBrk="1" hangingPunct="1"/>
            <a:endParaRPr lang="en-US" dirty="0"/>
          </a:p>
        </p:txBody>
      </p:sp>
      <p:sp>
        <p:nvSpPr>
          <p:cNvPr id="41988"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41989" name="Slide Number Placeholder 4"/>
          <p:cNvSpPr>
            <a:spLocks noGrp="1"/>
          </p:cNvSpPr>
          <p:nvPr>
            <p:ph type="sldNum" sz="quarter" idx="12"/>
          </p:nvPr>
        </p:nvSpPr>
        <p:spPr bwMode="auto">
          <a:noFill/>
          <a:ln>
            <a:miter lim="800000"/>
            <a:headEnd/>
            <a:tailEnd/>
          </a:ln>
        </p:spPr>
        <p:txBody>
          <a:bodyPr/>
          <a:lstStyle/>
          <a:p>
            <a:fld id="{16C59309-7994-6B4F-8A31-221F6A76D876}" type="slidenum">
              <a:rPr lang="en-US">
                <a:latin typeface="Corbel" pitchFamily="-65" charset="0"/>
              </a:rPr>
              <a:pPr/>
              <a:t>48</a:t>
            </a:fld>
            <a:endParaRPr lang="en-US">
              <a:latin typeface="Corbel" pitchFamily="-65" charset="0"/>
            </a:endParaRPr>
          </a:p>
        </p:txBody>
      </p:sp>
      <p:sp>
        <p:nvSpPr>
          <p:cNvPr id="41990" name="Footer Placeholder 5"/>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hangingPunct="1">
              <a:defRPr/>
            </a:pPr>
            <a:r>
              <a:rPr lang="en-US" dirty="0" smtClean="0">
                <a:ea typeface="+mj-ea"/>
                <a:cs typeface="+mj-cs"/>
              </a:rPr>
              <a:t>NDLTD/MetaArchive ETD Archive</a:t>
            </a:r>
            <a:br>
              <a:rPr lang="en-US" dirty="0" smtClean="0">
                <a:ea typeface="+mj-ea"/>
                <a:cs typeface="+mj-cs"/>
              </a:rPr>
            </a:br>
            <a:r>
              <a:rPr lang="en-US" dirty="0" smtClean="0">
                <a:ea typeface="+mj-ea"/>
                <a:cs typeface="+mj-cs"/>
              </a:rPr>
              <a:t>Program - Timeline</a:t>
            </a:r>
            <a:endParaRPr lang="en-US" dirty="0">
              <a:ea typeface="+mj-ea"/>
              <a:cs typeface="+mj-cs"/>
            </a:endParaRPr>
          </a:p>
        </p:txBody>
      </p:sp>
      <p:sp>
        <p:nvSpPr>
          <p:cNvPr id="43011" name="Content Placeholder 2"/>
          <p:cNvSpPr>
            <a:spLocks noGrp="1"/>
          </p:cNvSpPr>
          <p:nvPr>
            <p:ph idx="1"/>
          </p:nvPr>
        </p:nvSpPr>
        <p:spPr/>
        <p:txBody>
          <a:bodyPr/>
          <a:lstStyle/>
          <a:p>
            <a:pPr eaLnBrk="1" hangingPunct="1"/>
            <a:r>
              <a:rPr lang="en-US" dirty="0"/>
              <a:t>Jul </a:t>
            </a:r>
            <a:r>
              <a:rPr lang="en-US" dirty="0" smtClean="0"/>
              <a:t>2009	 - Selected </a:t>
            </a:r>
            <a:r>
              <a:rPr lang="en-US" dirty="0"/>
              <a:t>additional</a:t>
            </a:r>
            <a:r>
              <a:rPr lang="en-US" dirty="0" smtClean="0"/>
              <a:t> program participants from existing MetaArchive members and new joint members</a:t>
            </a:r>
            <a:endParaRPr lang="en-US" dirty="0"/>
          </a:p>
          <a:p>
            <a:pPr eaLnBrk="1" hangingPunct="1"/>
            <a:r>
              <a:rPr lang="en-US" dirty="0"/>
              <a:t>Nov </a:t>
            </a:r>
            <a:r>
              <a:rPr lang="en-US" dirty="0" smtClean="0"/>
              <a:t>2009 - Concluded </a:t>
            </a:r>
            <a:r>
              <a:rPr lang="en-US" dirty="0"/>
              <a:t>pilot project and</a:t>
            </a:r>
            <a:r>
              <a:rPr lang="en-US" dirty="0" smtClean="0"/>
              <a:t> transitioned </a:t>
            </a:r>
            <a:r>
              <a:rPr lang="en-US" dirty="0"/>
              <a:t>to </a:t>
            </a:r>
            <a:r>
              <a:rPr lang="en-US" dirty="0" smtClean="0"/>
              <a:t>regular operations</a:t>
            </a:r>
            <a:endParaRPr lang="en-US" dirty="0"/>
          </a:p>
          <a:p>
            <a:pPr eaLnBrk="1" hangingPunct="1"/>
            <a:r>
              <a:rPr lang="en-US" dirty="0"/>
              <a:t>Mar </a:t>
            </a:r>
            <a:r>
              <a:rPr lang="en-US" dirty="0" smtClean="0"/>
              <a:t>2010 to present – Continued tools development and service modeling discussion</a:t>
            </a:r>
            <a:endParaRPr lang="en-US" dirty="0"/>
          </a:p>
          <a:p>
            <a:pPr eaLnBrk="1" hangingPunct="1"/>
            <a:endParaRPr lang="en-US" dirty="0"/>
          </a:p>
        </p:txBody>
      </p:sp>
      <p:sp>
        <p:nvSpPr>
          <p:cNvPr id="43012"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43013" name="Slide Number Placeholder 4"/>
          <p:cNvSpPr>
            <a:spLocks noGrp="1"/>
          </p:cNvSpPr>
          <p:nvPr>
            <p:ph type="sldNum" sz="quarter" idx="12"/>
          </p:nvPr>
        </p:nvSpPr>
        <p:spPr bwMode="auto">
          <a:noFill/>
          <a:ln>
            <a:miter lim="800000"/>
            <a:headEnd/>
            <a:tailEnd/>
          </a:ln>
        </p:spPr>
        <p:txBody>
          <a:bodyPr/>
          <a:lstStyle/>
          <a:p>
            <a:fld id="{66ADD0DF-C738-A549-8149-65553ADA3351}" type="slidenum">
              <a:rPr lang="en-US">
                <a:latin typeface="Corbel" pitchFamily="-65" charset="0"/>
              </a:rPr>
              <a:pPr/>
              <a:t>49</a:t>
            </a:fld>
            <a:endParaRPr lang="en-US">
              <a:latin typeface="Corbel" pitchFamily="-65" charset="0"/>
            </a:endParaRPr>
          </a:p>
        </p:txBody>
      </p:sp>
      <p:sp>
        <p:nvSpPr>
          <p:cNvPr id="43014" name="Footer Placeholder 5"/>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762000" y="3048000"/>
            <a:ext cx="8077200" cy="1524000"/>
          </a:xfrm>
        </p:spPr>
        <p:txBody>
          <a:bodyPr/>
          <a:lstStyle/>
          <a:p>
            <a:pPr algn="ctr" eaLnBrk="1" hangingPunct="1"/>
            <a:r>
              <a:rPr lang="en-US" sz="4400" b="0" dirty="0" err="1" smtClean="0">
                <a:solidFill>
                  <a:srgbClr val="F0AD00"/>
                </a:solidFill>
                <a:ea typeface="ＭＳ Ｐゴシック" pitchFamily="-110" charset="-128"/>
                <a:cs typeface="ＭＳ Ｐゴシック" pitchFamily="-110" charset="-128"/>
              </a:rPr>
              <a:t>ETDs</a:t>
            </a:r>
            <a:r>
              <a:rPr lang="en-US" sz="4400" b="0" dirty="0" smtClean="0">
                <a:solidFill>
                  <a:srgbClr val="F0AD00"/>
                </a:solidFill>
                <a:ea typeface="ＭＳ Ｐゴシック" pitchFamily="-110" charset="-128"/>
                <a:cs typeface="ＭＳ Ｐゴシック" pitchFamily="-110" charset="-128"/>
              </a:rPr>
              <a:t> and Preservation Needs</a:t>
            </a:r>
          </a:p>
        </p:txBody>
      </p:sp>
      <p:sp>
        <p:nvSpPr>
          <p:cNvPr id="23555" name="Rectangle 3"/>
          <p:cNvSpPr>
            <a:spLocks noGrp="1" noChangeArrowheads="1"/>
          </p:cNvSpPr>
          <p:nvPr>
            <p:ph type="subTitle" idx="1"/>
          </p:nvPr>
        </p:nvSpPr>
        <p:spPr>
          <a:xfrm>
            <a:off x="762000" y="4648200"/>
            <a:ext cx="7467600" cy="2209800"/>
          </a:xfrm>
        </p:spPr>
        <p:txBody>
          <a:bodyPr/>
          <a:lstStyle/>
          <a:p>
            <a:pPr algn="ctr" eaLnBrk="1" hangingPunct="1">
              <a:buFont typeface="Wingdings" pitchFamily="-110" charset="2"/>
              <a:buNone/>
            </a:pPr>
            <a:endParaRPr lang="en-US" sz="3600" dirty="0" smtClean="0">
              <a:latin typeface="Times New Roman" pitchFamily="-110" charset="0"/>
              <a:ea typeface="ＭＳ Ｐゴシック" pitchFamily="-110" charset="-128"/>
              <a:cs typeface="ＭＳ Ｐゴシック" pitchFamily="-110" charset="-128"/>
            </a:endParaRPr>
          </a:p>
          <a:p>
            <a:pPr algn="ctr" eaLnBrk="1" hangingPunct="1">
              <a:buFont typeface="Wingdings" pitchFamily="-110" charset="2"/>
              <a:buNone/>
            </a:pPr>
            <a:r>
              <a:rPr lang="en-US" sz="2800" dirty="0" smtClean="0">
                <a:ea typeface="ＭＳ Ｐゴシック" pitchFamily="-110" charset="-128"/>
                <a:cs typeface="ＭＳ Ｐゴシック" pitchFamily="-110" charset="-128"/>
              </a:rPr>
              <a:t>Gail McMillan</a:t>
            </a:r>
          </a:p>
          <a:p>
            <a:pPr algn="ctr" eaLnBrk="1" hangingPunct="1">
              <a:buFont typeface="Wingdings" pitchFamily="-110" charset="2"/>
              <a:buNone/>
            </a:pPr>
            <a:r>
              <a:rPr lang="en-US" sz="2800" dirty="0" smtClean="0">
                <a:ea typeface="ＭＳ Ｐゴシック" pitchFamily="-110" charset="-128"/>
                <a:cs typeface="ＭＳ Ｐゴシック" pitchFamily="-110" charset="-128"/>
              </a:rPr>
              <a:t>Digital Library and Archives</a:t>
            </a:r>
          </a:p>
          <a:p>
            <a:pPr algn="ctr" eaLnBrk="1" hangingPunct="1">
              <a:buFont typeface="Wingdings" pitchFamily="-110" charset="2"/>
              <a:buNone/>
            </a:pPr>
            <a:r>
              <a:rPr lang="en-US" sz="2800" dirty="0" smtClean="0">
                <a:ea typeface="ＭＳ Ｐゴシック" pitchFamily="-110" charset="-128"/>
                <a:cs typeface="ＭＳ Ｐゴシック" pitchFamily="-110" charset="-128"/>
              </a:rPr>
              <a:t>Virginia Tech</a:t>
            </a:r>
          </a:p>
          <a:p>
            <a:pPr algn="ctr" eaLnBrk="1" hangingPunct="1">
              <a:buFont typeface="Wingdings" pitchFamily="-110" charset="2"/>
              <a:buNone/>
            </a:pPr>
            <a:endParaRPr lang="en-US" sz="2400" dirty="0" smtClean="0">
              <a:ea typeface="ＭＳ Ｐゴシック" pitchFamily="-110" charset="-128"/>
              <a:cs typeface="ＭＳ Ｐゴシック" pitchFamily="-110" charset="-128"/>
            </a:endParaRPr>
          </a:p>
        </p:txBody>
      </p:sp>
      <p:pic>
        <p:nvPicPr>
          <p:cNvPr id="4" name="Picture 3"/>
          <p:cNvPicPr>
            <a:picLocks noChangeAspect="1"/>
          </p:cNvPicPr>
          <p:nvPr/>
        </p:nvPicPr>
        <p:blipFill>
          <a:blip r:embed="rId3"/>
          <a:stretch>
            <a:fillRect/>
          </a:stretch>
        </p:blipFill>
        <p:spPr>
          <a:xfrm>
            <a:off x="2971800" y="609600"/>
            <a:ext cx="3390900" cy="15494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NDLTD/MetaArchive Participants</a:t>
            </a:r>
            <a:endParaRPr lang="en-US" dirty="0"/>
          </a:p>
        </p:txBody>
      </p:sp>
      <p:sp>
        <p:nvSpPr>
          <p:cNvPr id="3" name="Content Placeholder 2"/>
          <p:cNvSpPr>
            <a:spLocks noGrp="1"/>
          </p:cNvSpPr>
          <p:nvPr>
            <p:ph idx="1"/>
          </p:nvPr>
        </p:nvSpPr>
        <p:spPr>
          <a:xfrm>
            <a:off x="457200" y="1774825"/>
            <a:ext cx="4114800" cy="4625975"/>
          </a:xfrm>
        </p:spPr>
        <p:txBody>
          <a:bodyPr/>
          <a:lstStyle/>
          <a:p>
            <a:r>
              <a:rPr lang="en-US" dirty="0" smtClean="0"/>
              <a:t>Current:</a:t>
            </a:r>
          </a:p>
          <a:p>
            <a:pPr lvl="1"/>
            <a:r>
              <a:rPr lang="en-US" sz="2400" dirty="0" smtClean="0"/>
              <a:t>VA Tech </a:t>
            </a:r>
          </a:p>
          <a:p>
            <a:pPr lvl="1"/>
            <a:r>
              <a:rPr lang="en-US" sz="2400" dirty="0" smtClean="0"/>
              <a:t>GA Tech</a:t>
            </a:r>
          </a:p>
          <a:p>
            <a:pPr lvl="1"/>
            <a:r>
              <a:rPr lang="en-US" sz="2400" dirty="0" smtClean="0"/>
              <a:t>Rice University</a:t>
            </a:r>
          </a:p>
          <a:p>
            <a:pPr lvl="1"/>
            <a:r>
              <a:rPr lang="en-US" sz="2400" dirty="0" smtClean="0"/>
              <a:t>Pontifical Catholic University of Rio de Janeiro</a:t>
            </a:r>
          </a:p>
          <a:p>
            <a:pPr lvl="1"/>
            <a:r>
              <a:rPr lang="en-US" sz="2400" dirty="0" smtClean="0"/>
              <a:t>Boston University</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Footer Placeholder 4"/>
          <p:cNvSpPr>
            <a:spLocks noGrp="1"/>
          </p:cNvSpPr>
          <p:nvPr>
            <p:ph type="ftr" sz="quarter" idx="11"/>
          </p:nvPr>
        </p:nvSpPr>
        <p:spPr/>
        <p:txBody>
          <a:bodyPr/>
          <a:lstStyle/>
          <a:p>
            <a:r>
              <a:rPr lang="en-US" smtClean="0"/>
              <a:t>ETD 2010 Preservation Workshop</a:t>
            </a:r>
            <a:endParaRPr lang="en-US" dirty="0"/>
          </a:p>
        </p:txBody>
      </p:sp>
      <p:sp>
        <p:nvSpPr>
          <p:cNvPr id="6" name="Slide Number Placeholder 5"/>
          <p:cNvSpPr>
            <a:spLocks noGrp="1"/>
          </p:cNvSpPr>
          <p:nvPr>
            <p:ph type="sldNum" sz="quarter" idx="12"/>
          </p:nvPr>
        </p:nvSpPr>
        <p:spPr/>
        <p:txBody>
          <a:bodyPr/>
          <a:lstStyle/>
          <a:p>
            <a:fld id="{74D69E87-C031-0B45-A0C3-E4D4624E591B}" type="slidenum">
              <a:rPr lang="en-US" smtClean="0"/>
              <a:pPr/>
              <a:t>50</a:t>
            </a:fld>
            <a:endParaRPr lang="en-US"/>
          </a:p>
        </p:txBody>
      </p:sp>
      <p:sp>
        <p:nvSpPr>
          <p:cNvPr id="7" name="Content Placeholder 2"/>
          <p:cNvSpPr txBox="1">
            <a:spLocks/>
          </p:cNvSpPr>
          <p:nvPr/>
        </p:nvSpPr>
        <p:spPr bwMode="auto">
          <a:xfrm>
            <a:off x="4724400" y="1698625"/>
            <a:ext cx="41148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marL="438150" marR="0" lvl="0" indent="-319088" algn="l" defTabSz="914400" rtl="0" eaLnBrk="0" fontAlgn="base" latinLnBrk="0" hangingPunct="0">
              <a:lnSpc>
                <a:spcPct val="100000"/>
              </a:lnSpc>
              <a:spcBef>
                <a:spcPct val="0"/>
              </a:spcBef>
              <a:spcAft>
                <a:spcPct val="0"/>
              </a:spcAft>
              <a:buClr>
                <a:schemeClr val="accent1"/>
              </a:buClr>
              <a:buSzPct val="80000"/>
              <a:buFont typeface="Wingdings 2" pitchFamily="-110"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Preparation Stage:</a:t>
            </a:r>
          </a:p>
          <a:p>
            <a:pPr marL="730250" marR="0" lvl="1" indent="-273050" algn="l" defTabSz="914400" rtl="0" eaLnBrk="0" fontAlgn="base" latinLnBrk="0" hangingPunct="0">
              <a:lnSpc>
                <a:spcPct val="100000"/>
              </a:lnSpc>
              <a:spcBef>
                <a:spcPct val="20000"/>
              </a:spcBef>
              <a:spcAft>
                <a:spcPct val="0"/>
              </a:spcAft>
              <a:buClr>
                <a:schemeClr val="accent2"/>
              </a:buClr>
              <a:buSzPct val="90000"/>
              <a:buFont typeface="Wingdings" pitchFamily="-110"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10" charset="-128"/>
                <a:cs typeface="+mn-cs"/>
              </a:rPr>
              <a:t>Louisville </a:t>
            </a:r>
          </a:p>
          <a:p>
            <a:pPr marL="730250" marR="0" lvl="1" indent="-273050" algn="l" defTabSz="914400" rtl="0" eaLnBrk="0" fontAlgn="base" latinLnBrk="0" hangingPunct="0">
              <a:lnSpc>
                <a:spcPct val="100000"/>
              </a:lnSpc>
              <a:spcBef>
                <a:spcPct val="20000"/>
              </a:spcBef>
              <a:spcAft>
                <a:spcPct val="0"/>
              </a:spcAft>
              <a:buClr>
                <a:schemeClr val="accent2"/>
              </a:buClr>
              <a:buSzPct val="90000"/>
              <a:buFont typeface="Wingdings" pitchFamily="-110"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10" charset="-128"/>
                <a:cs typeface="+mn-cs"/>
              </a:rPr>
              <a:t>FSU</a:t>
            </a:r>
          </a:p>
          <a:p>
            <a:pPr marL="730250" marR="0" lvl="1" indent="-273050" algn="l" defTabSz="914400" rtl="0" eaLnBrk="0" fontAlgn="base" latinLnBrk="0" hangingPunct="0">
              <a:lnSpc>
                <a:spcPct val="100000"/>
              </a:lnSpc>
              <a:spcBef>
                <a:spcPct val="20000"/>
              </a:spcBef>
              <a:spcAft>
                <a:spcPct val="0"/>
              </a:spcAft>
              <a:buClr>
                <a:schemeClr val="accent2"/>
              </a:buClr>
              <a:buSzPct val="90000"/>
              <a:buFont typeface="Wingdings" pitchFamily="-110"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10" charset="-128"/>
                <a:cs typeface="+mn-cs"/>
              </a:rPr>
              <a:t>Clemson </a:t>
            </a:r>
          </a:p>
          <a:p>
            <a:pPr marL="730250" marR="0" lvl="1" indent="-273050" algn="l" defTabSz="914400" rtl="0" eaLnBrk="0" fontAlgn="base" latinLnBrk="0" hangingPunct="0">
              <a:lnSpc>
                <a:spcPct val="100000"/>
              </a:lnSpc>
              <a:spcBef>
                <a:spcPct val="20000"/>
              </a:spcBef>
              <a:spcAft>
                <a:spcPct val="0"/>
              </a:spcAft>
              <a:buClr>
                <a:schemeClr val="accent2"/>
              </a:buClr>
              <a:buSzPct val="90000"/>
              <a:buFont typeface="Wingdings" pitchFamily="-110"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10" charset="-128"/>
                <a:cs typeface="+mn-cs"/>
              </a:rPr>
              <a:t>Auburn</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110" charset="-128"/>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hangingPunct="1">
              <a:defRPr/>
            </a:pPr>
            <a:r>
              <a:rPr lang="en-US" dirty="0" smtClean="0">
                <a:ea typeface="+mj-ea"/>
                <a:cs typeface="+mj-cs"/>
              </a:rPr>
              <a:t>Scenarios Explored for Preserving ETD Collections</a:t>
            </a:r>
            <a:endParaRPr lang="en-US" dirty="0">
              <a:ea typeface="+mj-ea"/>
              <a:cs typeface="+mj-cs"/>
            </a:endParaRPr>
          </a:p>
        </p:txBody>
      </p:sp>
      <p:sp>
        <p:nvSpPr>
          <p:cNvPr id="44035" name="Content Placeholder 2"/>
          <p:cNvSpPr>
            <a:spLocks noGrp="1"/>
          </p:cNvSpPr>
          <p:nvPr>
            <p:ph idx="1"/>
          </p:nvPr>
        </p:nvSpPr>
        <p:spPr/>
        <p:txBody>
          <a:bodyPr/>
          <a:lstStyle/>
          <a:p>
            <a:pPr eaLnBrk="1" hangingPunct="1">
              <a:buClrTx/>
            </a:pPr>
            <a:r>
              <a:rPr lang="en-US" dirty="0" smtClean="0"/>
              <a:t>Standard MetaArchive Model was adopted</a:t>
            </a:r>
          </a:p>
          <a:p>
            <a:pPr lvl="1" eaLnBrk="1" hangingPunct="1">
              <a:buClrTx/>
              <a:buFont typeface="Arial" pitchFamily="-65" charset="0"/>
              <a:buChar char="•"/>
            </a:pPr>
            <a:r>
              <a:rPr lang="en-US" dirty="0" smtClean="0"/>
              <a:t>Builds on existing MetaArchive model for ETD preservation services</a:t>
            </a:r>
          </a:p>
          <a:p>
            <a:pPr lvl="1" eaLnBrk="1" hangingPunct="1">
              <a:buClrTx/>
              <a:buFont typeface="Arial" pitchFamily="-65" charset="0"/>
              <a:buChar char="•"/>
            </a:pPr>
            <a:r>
              <a:rPr lang="en-US" dirty="0" smtClean="0"/>
              <a:t>Build up more joint members</a:t>
            </a:r>
          </a:p>
          <a:p>
            <a:pPr eaLnBrk="1" hangingPunct="1">
              <a:buClrTx/>
            </a:pPr>
            <a:r>
              <a:rPr lang="en-US" dirty="0" smtClean="0"/>
              <a:t>Hub </a:t>
            </a:r>
            <a:r>
              <a:rPr lang="en-US" dirty="0"/>
              <a:t>and Spoke </a:t>
            </a:r>
            <a:r>
              <a:rPr lang="en-US" dirty="0" smtClean="0"/>
              <a:t>Model is being explored</a:t>
            </a:r>
            <a:endParaRPr lang="en-US" dirty="0"/>
          </a:p>
          <a:p>
            <a:pPr lvl="1" eaLnBrk="1" hangingPunct="1">
              <a:buClrTx/>
              <a:buFont typeface="Arial" pitchFamily="-65" charset="0"/>
              <a:buChar char="•"/>
            </a:pPr>
            <a:r>
              <a:rPr lang="en-US" dirty="0" smtClean="0"/>
              <a:t>Idea is to identify </a:t>
            </a:r>
            <a:r>
              <a:rPr lang="en-US" dirty="0"/>
              <a:t>small number of NDLTD/MetaArchive service providers who will offer preservation functions for </a:t>
            </a:r>
            <a:r>
              <a:rPr lang="en-US" dirty="0" smtClean="0"/>
              <a:t>multiple NDLTD members</a:t>
            </a:r>
            <a:endParaRPr lang="en-US" dirty="0"/>
          </a:p>
        </p:txBody>
      </p:sp>
      <p:sp>
        <p:nvSpPr>
          <p:cNvPr id="44036"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44037" name="Slide Number Placeholder 4"/>
          <p:cNvSpPr>
            <a:spLocks noGrp="1"/>
          </p:cNvSpPr>
          <p:nvPr>
            <p:ph type="sldNum" sz="quarter" idx="12"/>
          </p:nvPr>
        </p:nvSpPr>
        <p:spPr bwMode="auto">
          <a:noFill/>
          <a:ln>
            <a:miter lim="800000"/>
            <a:headEnd/>
            <a:tailEnd/>
          </a:ln>
        </p:spPr>
        <p:txBody>
          <a:bodyPr/>
          <a:lstStyle/>
          <a:p>
            <a:fld id="{43A44769-04CD-5441-BC29-8333F265C2DF}" type="slidenum">
              <a:rPr lang="en-US">
                <a:latin typeface="Corbel" pitchFamily="-65" charset="0"/>
              </a:rPr>
              <a:pPr/>
              <a:t>51</a:t>
            </a:fld>
            <a:endParaRPr lang="en-US">
              <a:latin typeface="Corbel" pitchFamily="-65" charset="0"/>
            </a:endParaRPr>
          </a:p>
        </p:txBody>
      </p:sp>
      <p:sp>
        <p:nvSpPr>
          <p:cNvPr id="44038" name="Footer Placeholder 5"/>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hangingPunct="1">
              <a:defRPr/>
            </a:pPr>
            <a:r>
              <a:rPr lang="en-US" dirty="0" smtClean="0">
                <a:ea typeface="+mj-ea"/>
                <a:cs typeface="+mj-cs"/>
              </a:rPr>
              <a:t>Seeking Additional NDLTD/MetaArchive Members</a:t>
            </a:r>
            <a:endParaRPr lang="en-US" dirty="0">
              <a:ea typeface="+mj-ea"/>
              <a:cs typeface="+mj-cs"/>
            </a:endParaRPr>
          </a:p>
        </p:txBody>
      </p:sp>
      <p:sp>
        <p:nvSpPr>
          <p:cNvPr id="45059" name="Content Placeholder 2"/>
          <p:cNvSpPr>
            <a:spLocks noGrp="1"/>
          </p:cNvSpPr>
          <p:nvPr>
            <p:ph idx="1"/>
          </p:nvPr>
        </p:nvSpPr>
        <p:spPr/>
        <p:txBody>
          <a:bodyPr/>
          <a:lstStyle/>
          <a:p>
            <a:pPr eaLnBrk="1" hangingPunct="1"/>
            <a:r>
              <a:rPr lang="en-US" dirty="0"/>
              <a:t>Looking for additional participants</a:t>
            </a:r>
          </a:p>
          <a:p>
            <a:pPr eaLnBrk="1" hangingPunct="1"/>
            <a:r>
              <a:rPr lang="en-US" dirty="0"/>
              <a:t>Collaborators </a:t>
            </a:r>
            <a:r>
              <a:rPr lang="en-US" dirty="0" smtClean="0"/>
              <a:t>join both MetaArchive as well as NDLTD</a:t>
            </a:r>
            <a:endParaRPr lang="en-US" dirty="0"/>
          </a:p>
          <a:p>
            <a:pPr eaLnBrk="1" hangingPunct="1"/>
            <a:r>
              <a:rPr lang="en-US" dirty="0" smtClean="0"/>
              <a:t>Ideally</a:t>
            </a:r>
            <a:r>
              <a:rPr lang="en-US" dirty="0"/>
              <a:t>, would like new members willing to participate in development of </a:t>
            </a:r>
            <a:r>
              <a:rPr lang="en-US" dirty="0" smtClean="0"/>
              <a:t>tools</a:t>
            </a:r>
          </a:p>
          <a:p>
            <a:pPr eaLnBrk="1" hangingPunct="1"/>
            <a:r>
              <a:rPr lang="en-US" dirty="0" smtClean="0"/>
              <a:t>If interested, contact Gail McMillan (</a:t>
            </a:r>
            <a:r>
              <a:rPr lang="en-US" dirty="0" smtClean="0">
                <a:hlinkClick r:id="rId2"/>
              </a:rPr>
              <a:t>gailmac@vt.edu</a:t>
            </a:r>
            <a:r>
              <a:rPr lang="en-US" dirty="0" smtClean="0"/>
              <a:t>) or Katherine Skinner (</a:t>
            </a:r>
            <a:r>
              <a:rPr lang="en-US" dirty="0" smtClean="0">
                <a:hlinkClick r:id="rId3"/>
              </a:rPr>
              <a:t>katherine.skinner@MetaArchive.org</a:t>
            </a:r>
            <a:r>
              <a:rPr lang="en-US" dirty="0" smtClean="0"/>
              <a:t>)</a:t>
            </a:r>
          </a:p>
          <a:p>
            <a:pPr eaLnBrk="1" hangingPunct="1"/>
            <a:endParaRPr lang="en-US" dirty="0"/>
          </a:p>
        </p:txBody>
      </p:sp>
      <p:sp>
        <p:nvSpPr>
          <p:cNvPr id="45060"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45061" name="Slide Number Placeholder 4"/>
          <p:cNvSpPr>
            <a:spLocks noGrp="1"/>
          </p:cNvSpPr>
          <p:nvPr>
            <p:ph type="sldNum" sz="quarter" idx="12"/>
          </p:nvPr>
        </p:nvSpPr>
        <p:spPr bwMode="auto">
          <a:noFill/>
          <a:ln>
            <a:miter lim="800000"/>
            <a:headEnd/>
            <a:tailEnd/>
          </a:ln>
        </p:spPr>
        <p:txBody>
          <a:bodyPr/>
          <a:lstStyle/>
          <a:p>
            <a:fld id="{59C0923C-832E-D641-A87F-30E2FA8B273B}" type="slidenum">
              <a:rPr lang="en-US">
                <a:latin typeface="Corbel" pitchFamily="-65" charset="0"/>
              </a:rPr>
              <a:pPr/>
              <a:t>52</a:t>
            </a:fld>
            <a:endParaRPr lang="en-US">
              <a:latin typeface="Corbel" pitchFamily="-65" charset="0"/>
            </a:endParaRPr>
          </a:p>
        </p:txBody>
      </p:sp>
      <p:sp>
        <p:nvSpPr>
          <p:cNvPr id="45062" name="Footer Placeholder 5"/>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7648"/>
            <a:ext cx="8077200" cy="1673352"/>
          </a:xfrm>
        </p:spPr>
        <p:txBody>
          <a:bodyPr rtlCol="0">
            <a:scene3d>
              <a:camera prst="orthographicFront"/>
              <a:lightRig rig="threePt" dir="t">
                <a:rot lat="0" lon="0" rev="4800000"/>
              </a:lightRig>
            </a:scene3d>
            <a:sp3d prstMaterial="matte">
              <a:bevelT w="50800" h="10160"/>
            </a:sp3d>
          </a:bodyPr>
          <a:lstStyle/>
          <a:p>
            <a:pPr algn="ctr" eaLnBrk="1" fontAlgn="auto" hangingPunct="1">
              <a:spcAft>
                <a:spcPts val="0"/>
              </a:spcAft>
              <a:defRPr/>
            </a:pPr>
            <a:r>
              <a:rPr lang="en-US" dirty="0" smtClean="0">
                <a:solidFill>
                  <a:schemeClr val="accent1">
                    <a:satMod val="150000"/>
                  </a:schemeClr>
                </a:solidFill>
              </a:rPr>
              <a:t>MetaArchive and its Members: Roles and Responsibilities</a:t>
            </a:r>
            <a:endParaRPr lang="en-US" dirty="0">
              <a:solidFill>
                <a:schemeClr val="accent1">
                  <a:satMod val="150000"/>
                </a:schemeClr>
              </a:solidFill>
            </a:endParaRPr>
          </a:p>
        </p:txBody>
      </p:sp>
      <p:sp>
        <p:nvSpPr>
          <p:cNvPr id="43011" name="Subtitle 2"/>
          <p:cNvSpPr>
            <a:spLocks noGrp="1"/>
          </p:cNvSpPr>
          <p:nvPr>
            <p:ph type="subTitle" idx="1"/>
          </p:nvPr>
        </p:nvSpPr>
        <p:spPr>
          <a:xfrm>
            <a:off x="685800" y="5181600"/>
            <a:ext cx="8077200" cy="1500188"/>
          </a:xfrm>
        </p:spPr>
        <p:txBody>
          <a:bodyPr/>
          <a:lstStyle/>
          <a:p>
            <a:pPr eaLnBrk="1" hangingPunct="1"/>
            <a:r>
              <a:rPr lang="en-US" sz="1600" dirty="0"/>
              <a:t>Dr.</a:t>
            </a:r>
            <a:r>
              <a:rPr lang="en-US" sz="1600" dirty="0" smtClean="0"/>
              <a:t> Martin </a:t>
            </a:r>
            <a:r>
              <a:rPr lang="en-US" sz="1600" dirty="0" err="1" smtClean="0"/>
              <a:t>Halbert</a:t>
            </a:r>
            <a:endParaRPr lang="en-US" sz="1600" dirty="0" smtClean="0"/>
          </a:p>
          <a:p>
            <a:pPr eaLnBrk="1" hangingPunct="1"/>
            <a:r>
              <a:rPr lang="en-US" sz="1600" dirty="0"/>
              <a:t>President, MetaArchive Cooperative</a:t>
            </a:r>
          </a:p>
          <a:p>
            <a:pPr eaLnBrk="1" hangingPunct="1"/>
            <a:r>
              <a:rPr lang="en-US" sz="1600" dirty="0"/>
              <a:t>Distributed Digital Preservation for </a:t>
            </a:r>
            <a:r>
              <a:rPr lang="en-US" sz="1600" dirty="0" err="1"/>
              <a:t>ETDs</a:t>
            </a:r>
            <a:r>
              <a:rPr lang="en-US" sz="1600" dirty="0"/>
              <a:t> Workshop</a:t>
            </a:r>
          </a:p>
          <a:p>
            <a:pPr eaLnBrk="1" hangingPunct="1"/>
            <a:r>
              <a:rPr lang="en-US" sz="1600" dirty="0"/>
              <a:t>University of Pittsburgh</a:t>
            </a:r>
          </a:p>
          <a:p>
            <a:pPr eaLnBrk="1" hangingPunct="1"/>
            <a:r>
              <a:rPr lang="en-US" sz="1600" dirty="0"/>
              <a:t>Pittsburgh, PA</a:t>
            </a:r>
          </a:p>
          <a:p>
            <a:pPr eaLnBrk="1" hangingPunct="1"/>
            <a:r>
              <a:rPr lang="en-US" sz="1600" dirty="0"/>
              <a:t>Wednesday, June 10, 2009</a:t>
            </a:r>
          </a:p>
        </p:txBody>
      </p:sp>
      <p:pic>
        <p:nvPicPr>
          <p:cNvPr id="43012" name="Picture 7"/>
          <p:cNvPicPr>
            <a:picLocks noChangeAspect="1" noChangeArrowheads="1"/>
          </p:cNvPicPr>
          <p:nvPr/>
        </p:nvPicPr>
        <p:blipFill>
          <a:blip r:embed="rId2"/>
          <a:srcRect l="1338" t="2847" r="1003" b="3203"/>
          <a:stretch>
            <a:fillRect/>
          </a:stretch>
        </p:blipFill>
        <p:spPr bwMode="auto">
          <a:xfrm>
            <a:off x="2895600" y="381000"/>
            <a:ext cx="33718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solidFill>
                  <a:schemeClr val="accent1">
                    <a:satMod val="150000"/>
                  </a:schemeClr>
                </a:solidFill>
                <a:ea typeface="+mj-ea"/>
                <a:cs typeface="+mj-cs"/>
              </a:rPr>
              <a:t>Session Questions</a:t>
            </a:r>
            <a:endParaRPr lang="en-US" dirty="0">
              <a:solidFill>
                <a:schemeClr val="accent1">
                  <a:satMod val="150000"/>
                </a:schemeClr>
              </a:solidFill>
              <a:ea typeface="+mj-ea"/>
              <a:cs typeface="+mj-cs"/>
            </a:endParaRPr>
          </a:p>
        </p:txBody>
      </p:sp>
      <p:sp>
        <p:nvSpPr>
          <p:cNvPr id="48131" name="Content Placeholder 2"/>
          <p:cNvSpPr>
            <a:spLocks noGrp="1"/>
          </p:cNvSpPr>
          <p:nvPr>
            <p:ph idx="1"/>
          </p:nvPr>
        </p:nvSpPr>
        <p:spPr/>
        <p:txBody>
          <a:bodyPr/>
          <a:lstStyle/>
          <a:p>
            <a:pPr eaLnBrk="1" hangingPunct="1"/>
            <a:r>
              <a:rPr lang="en-US"/>
              <a:t>MetaArchive Charter and Membership Agreement </a:t>
            </a:r>
          </a:p>
          <a:p>
            <a:pPr eaLnBrk="1" hangingPunct="1"/>
            <a:r>
              <a:rPr lang="en-US"/>
              <a:t>Two types of membership that that are available </a:t>
            </a:r>
          </a:p>
          <a:p>
            <a:pPr eaLnBrk="1" hangingPunct="1"/>
            <a:r>
              <a:rPr lang="en-US"/>
              <a:t>Associated fees and responsibilities</a:t>
            </a:r>
          </a:p>
        </p:txBody>
      </p:sp>
      <p:sp>
        <p:nvSpPr>
          <p:cNvPr id="48132"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48133" name="Slide Number Placeholder 4"/>
          <p:cNvSpPr>
            <a:spLocks noGrp="1"/>
          </p:cNvSpPr>
          <p:nvPr>
            <p:ph type="sldNum" sz="quarter" idx="12"/>
          </p:nvPr>
        </p:nvSpPr>
        <p:spPr bwMode="auto">
          <a:noFill/>
          <a:ln>
            <a:miter lim="800000"/>
            <a:headEnd/>
            <a:tailEnd/>
          </a:ln>
        </p:spPr>
        <p:txBody>
          <a:bodyPr/>
          <a:lstStyle/>
          <a:p>
            <a:fld id="{769C566F-ED1F-534E-BEED-DE1B5E4AC420}" type="slidenum">
              <a:rPr lang="en-US">
                <a:latin typeface="Corbel" pitchFamily="-65" charset="0"/>
              </a:rPr>
              <a:pPr/>
              <a:t>54</a:t>
            </a:fld>
            <a:endParaRPr lang="en-US">
              <a:latin typeface="Corbel" pitchFamily="-65" charset="0"/>
            </a:endParaRPr>
          </a:p>
        </p:txBody>
      </p:sp>
      <p:sp>
        <p:nvSpPr>
          <p:cNvPr id="48134" name="Footer Placeholder 5"/>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sz="3600" dirty="0" smtClean="0">
                <a:ea typeface="+mj-ea"/>
                <a:cs typeface="+mj-cs"/>
              </a:rPr>
              <a:t>MetaArchive Charter, Membership Agreement , and Host Nonprofit</a:t>
            </a:r>
            <a:endParaRPr lang="en-US" sz="3600" dirty="0">
              <a:ea typeface="+mj-ea"/>
              <a:cs typeface="+mj-cs"/>
            </a:endParaRPr>
          </a:p>
        </p:txBody>
      </p:sp>
      <p:sp>
        <p:nvSpPr>
          <p:cNvPr id="49155" name="Content Placeholder 2"/>
          <p:cNvSpPr>
            <a:spLocks noGrp="1"/>
          </p:cNvSpPr>
          <p:nvPr>
            <p:ph idx="1"/>
          </p:nvPr>
        </p:nvSpPr>
        <p:spPr/>
        <p:txBody>
          <a:bodyPr/>
          <a:lstStyle/>
          <a:p>
            <a:pPr eaLnBrk="1" hangingPunct="1"/>
            <a:r>
              <a:rPr lang="en-US"/>
              <a:t>Charter is a formative agreement that lays out the conceptual roles and responsibilities of participants</a:t>
            </a:r>
          </a:p>
          <a:p>
            <a:pPr eaLnBrk="1" hangingPunct="1"/>
            <a:r>
              <a:rPr lang="en-US"/>
              <a:t>Membership agreement is between new members and MetaArchive’s administrative nonprofit corporation</a:t>
            </a:r>
          </a:p>
          <a:p>
            <a:pPr lvl="1" eaLnBrk="1" hangingPunct="1"/>
            <a:r>
              <a:rPr lang="en-US" sz="2400"/>
              <a:t>Agreement to preserve content for specified period</a:t>
            </a:r>
          </a:p>
          <a:p>
            <a:pPr lvl="1" eaLnBrk="1" hangingPunct="1"/>
            <a:r>
              <a:rPr lang="en-US" sz="2400"/>
              <a:t>Pledge to not intentionally harm the </a:t>
            </a:r>
          </a:p>
          <a:p>
            <a:pPr lvl="1" eaLnBrk="1" hangingPunct="1">
              <a:buFont typeface="Wingdings" pitchFamily="-65" charset="2"/>
              <a:buNone/>
            </a:pPr>
            <a:r>
              <a:rPr lang="en-US" sz="2400"/>
              <a:t>	network</a:t>
            </a:r>
          </a:p>
        </p:txBody>
      </p:sp>
      <p:sp>
        <p:nvSpPr>
          <p:cNvPr id="49156"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49157" name="Slide Number Placeholder 4"/>
          <p:cNvSpPr>
            <a:spLocks noGrp="1"/>
          </p:cNvSpPr>
          <p:nvPr>
            <p:ph type="sldNum" sz="quarter" idx="12"/>
          </p:nvPr>
        </p:nvSpPr>
        <p:spPr bwMode="auto">
          <a:noFill/>
          <a:ln>
            <a:miter lim="800000"/>
            <a:headEnd/>
            <a:tailEnd/>
          </a:ln>
        </p:spPr>
        <p:txBody>
          <a:bodyPr/>
          <a:lstStyle/>
          <a:p>
            <a:fld id="{E496F093-8969-7D4B-81C5-79E3A0125E7C}" type="slidenum">
              <a:rPr lang="en-US">
                <a:latin typeface="Corbel" pitchFamily="-65" charset="0"/>
              </a:rPr>
              <a:pPr/>
              <a:t>55</a:t>
            </a:fld>
            <a:endParaRPr lang="en-US">
              <a:latin typeface="Corbel" pitchFamily="-65" charset="0"/>
            </a:endParaRPr>
          </a:p>
        </p:txBody>
      </p:sp>
      <p:sp>
        <p:nvSpPr>
          <p:cNvPr id="49158" name="Footer Placeholder 5"/>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dirty="0" smtClean="0">
                <a:ea typeface="+mj-ea"/>
                <a:cs typeface="+mj-cs"/>
              </a:rPr>
              <a:t>Two Membership Levels</a:t>
            </a:r>
            <a:endParaRPr lang="en-US" dirty="0">
              <a:ea typeface="+mj-ea"/>
              <a:cs typeface="+mj-cs"/>
            </a:endParaRPr>
          </a:p>
        </p:txBody>
      </p:sp>
      <p:sp>
        <p:nvSpPr>
          <p:cNvPr id="50179" name="Content Placeholder 2"/>
          <p:cNvSpPr>
            <a:spLocks noGrp="1"/>
          </p:cNvSpPr>
          <p:nvPr>
            <p:ph idx="1"/>
          </p:nvPr>
        </p:nvSpPr>
        <p:spPr/>
        <p:txBody>
          <a:bodyPr/>
          <a:lstStyle/>
          <a:p>
            <a:pPr eaLnBrk="1" hangingPunct="1"/>
            <a:r>
              <a:rPr lang="en-US"/>
              <a:t>Preservation Site Members: Operate a MetaArchive network node for specified period, using it to preserve content</a:t>
            </a:r>
          </a:p>
          <a:p>
            <a:pPr eaLnBrk="1" hangingPunct="1"/>
            <a:r>
              <a:rPr lang="en-US"/>
              <a:t>Sustaining Site Members: Operate a node and participate in leadership of</a:t>
            </a:r>
          </a:p>
          <a:p>
            <a:pPr eaLnBrk="1" hangingPunct="1">
              <a:buFont typeface="Wingdings 2" pitchFamily="-65" charset="2"/>
              <a:buNone/>
            </a:pPr>
            <a:r>
              <a:rPr lang="en-US"/>
              <a:t>	cooperative</a:t>
            </a:r>
          </a:p>
        </p:txBody>
      </p:sp>
      <p:sp>
        <p:nvSpPr>
          <p:cNvPr id="50180"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50181" name="Slide Number Placeholder 4"/>
          <p:cNvSpPr>
            <a:spLocks noGrp="1"/>
          </p:cNvSpPr>
          <p:nvPr>
            <p:ph type="sldNum" sz="quarter" idx="12"/>
          </p:nvPr>
        </p:nvSpPr>
        <p:spPr bwMode="auto">
          <a:noFill/>
          <a:ln>
            <a:miter lim="800000"/>
            <a:headEnd/>
            <a:tailEnd/>
          </a:ln>
        </p:spPr>
        <p:txBody>
          <a:bodyPr/>
          <a:lstStyle/>
          <a:p>
            <a:fld id="{9A40D4DC-E0F1-704D-B51E-79FFBBAB1B61}" type="slidenum">
              <a:rPr lang="en-US">
                <a:latin typeface="Corbel" pitchFamily="-65" charset="0"/>
              </a:rPr>
              <a:pPr/>
              <a:t>56</a:t>
            </a:fld>
            <a:endParaRPr lang="en-US">
              <a:latin typeface="Corbel" pitchFamily="-65" charset="0"/>
            </a:endParaRPr>
          </a:p>
        </p:txBody>
      </p:sp>
      <p:sp>
        <p:nvSpPr>
          <p:cNvPr id="50182" name="Footer Placeholder 5"/>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hangingPunct="1">
              <a:defRPr/>
            </a:pPr>
            <a:r>
              <a:rPr lang="en-US" dirty="0" smtClean="0">
                <a:ea typeface="+mj-ea"/>
                <a:cs typeface="+mj-cs"/>
              </a:rPr>
              <a:t>Associated Fees and Other Responsibilities</a:t>
            </a:r>
            <a:endParaRPr lang="en-US" dirty="0">
              <a:ea typeface="+mj-ea"/>
              <a:cs typeface="+mj-cs"/>
            </a:endParaRPr>
          </a:p>
        </p:txBody>
      </p:sp>
      <p:sp>
        <p:nvSpPr>
          <p:cNvPr id="51203" name="Content Placeholder 2"/>
          <p:cNvSpPr>
            <a:spLocks noGrp="1"/>
          </p:cNvSpPr>
          <p:nvPr>
            <p:ph idx="1"/>
          </p:nvPr>
        </p:nvSpPr>
        <p:spPr>
          <a:xfrm>
            <a:off x="457200" y="1600200"/>
            <a:ext cx="8229600" cy="4625975"/>
          </a:xfrm>
        </p:spPr>
        <p:txBody>
          <a:bodyPr/>
          <a:lstStyle/>
          <a:p>
            <a:pPr eaLnBrk="1" hangingPunct="1"/>
            <a:r>
              <a:rPr lang="en-US" sz="2000"/>
              <a:t>Two Membership Levels:</a:t>
            </a:r>
          </a:p>
          <a:p>
            <a:pPr marL="914400" lvl="1" indent="-457200" eaLnBrk="1" hangingPunct="1">
              <a:buClrTx/>
              <a:buFont typeface="Corbel" pitchFamily="-65" charset="0"/>
              <a:buAutoNum type="arabicPeriod"/>
            </a:pPr>
            <a:r>
              <a:rPr lang="en-US" sz="2000"/>
              <a:t>Preservation Site Members ($1,000/year): Ability to reposit content in the shared network infrastructure</a:t>
            </a:r>
          </a:p>
          <a:p>
            <a:pPr marL="914400" lvl="1" indent="-457200" eaLnBrk="1" hangingPunct="1">
              <a:buClrTx/>
              <a:buFont typeface="Corbel" pitchFamily="-65" charset="0"/>
              <a:buAutoNum type="arabicPeriod"/>
            </a:pPr>
            <a:r>
              <a:rPr lang="en-US" sz="2000"/>
              <a:t>Sustaining Site Members ($5000/year): Above, plus seat on the Steering Committee and participation in directing the cooperative</a:t>
            </a:r>
          </a:p>
          <a:p>
            <a:pPr eaLnBrk="1" hangingPunct="1"/>
            <a:r>
              <a:rPr lang="en-US" sz="2000"/>
              <a:t>All members are obligated to provide and operate a minimal server on the network and accept at least as much content from others as they themselves reposit into the network</a:t>
            </a:r>
          </a:p>
          <a:p>
            <a:pPr eaLnBrk="1" hangingPunct="1"/>
            <a:r>
              <a:rPr lang="en-US" sz="2000"/>
              <a:t>50 GB of network storage; adding content beyond specified base means adding incremental network storage fees of $2/GB per three year period</a:t>
            </a:r>
          </a:p>
          <a:p>
            <a:pPr eaLnBrk="1" hangingPunct="1"/>
            <a:r>
              <a:rPr lang="en-US" sz="2000"/>
              <a:t>Membership commitment is in three year increments</a:t>
            </a:r>
          </a:p>
          <a:p>
            <a:pPr eaLnBrk="1" hangingPunct="1"/>
            <a:r>
              <a:rPr lang="en-US" sz="2000"/>
              <a:t>Membership fees are reduced for members joining both NDLTD and MetaArchive simultaneously</a:t>
            </a:r>
          </a:p>
          <a:p>
            <a:pPr eaLnBrk="1" hangingPunct="1">
              <a:buFont typeface="Wingdings 2" pitchFamily="-65" charset="2"/>
              <a:buNone/>
            </a:pPr>
            <a:r>
              <a:rPr lang="en-US" sz="2400"/>
              <a:t>  </a:t>
            </a:r>
          </a:p>
          <a:p>
            <a:pPr eaLnBrk="1" hangingPunct="1"/>
            <a:endParaRPr lang="en-US" sz="2400"/>
          </a:p>
        </p:txBody>
      </p:sp>
      <p:sp>
        <p:nvSpPr>
          <p:cNvPr id="51204"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51205" name="Slide Number Placeholder 4"/>
          <p:cNvSpPr>
            <a:spLocks noGrp="1"/>
          </p:cNvSpPr>
          <p:nvPr>
            <p:ph type="sldNum" sz="quarter" idx="12"/>
          </p:nvPr>
        </p:nvSpPr>
        <p:spPr bwMode="auto">
          <a:noFill/>
          <a:ln>
            <a:miter lim="800000"/>
            <a:headEnd/>
            <a:tailEnd/>
          </a:ln>
        </p:spPr>
        <p:txBody>
          <a:bodyPr/>
          <a:lstStyle/>
          <a:p>
            <a:fld id="{94CB9080-DF14-374C-A6ED-49ED510ABD78}" type="slidenum">
              <a:rPr lang="en-US">
                <a:latin typeface="Corbel" pitchFamily="-65" charset="0"/>
              </a:rPr>
              <a:pPr/>
              <a:t>57</a:t>
            </a:fld>
            <a:endParaRPr lang="en-US">
              <a:latin typeface="Corbel" pitchFamily="-65" charset="0"/>
            </a:endParaRPr>
          </a:p>
        </p:txBody>
      </p:sp>
      <p:sp>
        <p:nvSpPr>
          <p:cNvPr id="51206" name="Footer Placeholder 5"/>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smtClean="0">
                <a:ea typeface="+mj-ea"/>
                <a:cs typeface="+mj-cs"/>
              </a:rPr>
              <a:t>Individual Roles</a:t>
            </a:r>
          </a:p>
        </p:txBody>
      </p:sp>
      <p:sp>
        <p:nvSpPr>
          <p:cNvPr id="52227" name="Content Placeholder 2"/>
          <p:cNvSpPr>
            <a:spLocks noGrp="1"/>
          </p:cNvSpPr>
          <p:nvPr>
            <p:ph idx="1"/>
          </p:nvPr>
        </p:nvSpPr>
        <p:spPr>
          <a:xfrm>
            <a:off x="457200" y="1676400"/>
            <a:ext cx="8229600" cy="4227513"/>
          </a:xfrm>
        </p:spPr>
        <p:txBody>
          <a:bodyPr/>
          <a:lstStyle/>
          <a:p>
            <a:pPr marL="365125" indent="-255588" eaLnBrk="1" hangingPunct="1">
              <a:lnSpc>
                <a:spcPct val="80000"/>
              </a:lnSpc>
              <a:buClrTx/>
            </a:pPr>
            <a:r>
              <a:rPr lang="en-US" sz="2400" u="sng"/>
              <a:t>Program Managers </a:t>
            </a:r>
            <a:r>
              <a:rPr lang="en-US" sz="2400"/>
              <a:t>are leaders that accept responsibility for coordinating the activities of a digital preservation network.</a:t>
            </a:r>
          </a:p>
          <a:p>
            <a:pPr marL="365125" indent="-255588" eaLnBrk="1" hangingPunct="1">
              <a:lnSpc>
                <a:spcPct val="80000"/>
              </a:lnSpc>
              <a:buClrTx/>
            </a:pPr>
            <a:r>
              <a:rPr lang="en-US" sz="2400" u="sng"/>
              <a:t>Data Wranglers </a:t>
            </a:r>
            <a:r>
              <a:rPr lang="en-US" sz="2400"/>
              <a:t>are programmers and other technically adept workers that prepare local digital archives for ingestion into a preservation network.</a:t>
            </a:r>
          </a:p>
          <a:p>
            <a:pPr marL="365125" indent="-255588" eaLnBrk="1" hangingPunct="1">
              <a:lnSpc>
                <a:spcPct val="80000"/>
              </a:lnSpc>
              <a:buClrTx/>
            </a:pPr>
            <a:r>
              <a:rPr lang="en-US" sz="2400" u="sng"/>
              <a:t>System Administrators </a:t>
            </a:r>
            <a:r>
              <a:rPr lang="en-US" sz="2400"/>
              <a:t>are staff members that maintain individual preservation node servers of the relevant preservation network.</a:t>
            </a:r>
          </a:p>
          <a:p>
            <a:pPr marL="365125" indent="-255588" eaLnBrk="1" hangingPunct="1">
              <a:lnSpc>
                <a:spcPct val="80000"/>
              </a:lnSpc>
              <a:buClrTx/>
            </a:pPr>
            <a:r>
              <a:rPr lang="en-US" sz="2400" u="sng"/>
              <a:t>Selectors</a:t>
            </a:r>
            <a:r>
              <a:rPr lang="en-US" sz="2400"/>
              <a:t> are staff that identify and prioritize content to be preserved.  They will most often be knowledgeable concerning the content of an institution’s digital archives, and may have been the same individuals that originally created or acquired the archives.</a:t>
            </a:r>
          </a:p>
          <a:p>
            <a:pPr marL="365125" indent="-255588" eaLnBrk="1" hangingPunct="1">
              <a:lnSpc>
                <a:spcPct val="80000"/>
              </a:lnSpc>
              <a:buClr>
                <a:srgbClr val="E66C7D"/>
              </a:buClr>
              <a:buFont typeface="Georgia" pitchFamily="-65" charset="0"/>
              <a:buChar char="•"/>
            </a:pPr>
            <a:endParaRPr lang="en-US" sz="2200"/>
          </a:p>
        </p:txBody>
      </p:sp>
      <p:sp>
        <p:nvSpPr>
          <p:cNvPr id="52228" name="Date Placeholder 3"/>
          <p:cNvSpPr>
            <a:spLocks noGrp="1"/>
          </p:cNvSpPr>
          <p:nvPr>
            <p:ph type="dt" sz="quarter" idx="10"/>
          </p:nvPr>
        </p:nvSpPr>
        <p:spPr bwMode="auto">
          <a:noFill/>
          <a:ln>
            <a:miter lim="800000"/>
            <a:headEnd/>
            <a:tailEnd/>
          </a:ln>
        </p:spPr>
        <p:txBody>
          <a:bodyPr lIns="91440" rIns="91440" bIns="45720" anchor="t"/>
          <a:lstStyle/>
          <a:p>
            <a:r>
              <a:rPr lang="en-US" smtClean="0">
                <a:latin typeface="Corbel" pitchFamily="-65" charset="0"/>
              </a:rPr>
              <a:t>6/16/2010</a:t>
            </a:r>
            <a:endParaRPr lang="en-US">
              <a:latin typeface="Corbel" pitchFamily="-65" charset="0"/>
            </a:endParaRPr>
          </a:p>
        </p:txBody>
      </p:sp>
      <p:sp>
        <p:nvSpPr>
          <p:cNvPr id="52229" name="Footer Placeholder 4"/>
          <p:cNvSpPr>
            <a:spLocks noGrp="1"/>
          </p:cNvSpPr>
          <p:nvPr>
            <p:ph type="ftr" sz="quarter" idx="11"/>
          </p:nvPr>
        </p:nvSpPr>
        <p:spPr bwMode="auto">
          <a:noFill/>
          <a:ln>
            <a:miter lim="800000"/>
            <a:headEnd/>
            <a:tailEnd/>
          </a:ln>
        </p:spPr>
        <p:txBody>
          <a:bodyPr lIns="91440" rIns="91440" bIns="45720" anchor="t"/>
          <a:lstStyle/>
          <a:p>
            <a:r>
              <a:rPr lang="en-US" smtClean="0">
                <a:latin typeface="Corbel" pitchFamily="-65" charset="0"/>
              </a:rPr>
              <a:t>ETD 2010 Preservation Workshop</a:t>
            </a:r>
            <a:endParaRPr lang="en-US">
              <a:latin typeface="Corbel" pitchFamily="-65" charset="0"/>
            </a:endParaRPr>
          </a:p>
        </p:txBody>
      </p:sp>
      <p:sp>
        <p:nvSpPr>
          <p:cNvPr id="52230" name="Slide Number Placeholder 5"/>
          <p:cNvSpPr>
            <a:spLocks noGrp="1"/>
          </p:cNvSpPr>
          <p:nvPr>
            <p:ph type="sldNum" sz="quarter" idx="12"/>
          </p:nvPr>
        </p:nvSpPr>
        <p:spPr bwMode="auto">
          <a:noFill/>
          <a:ln>
            <a:miter lim="800000"/>
            <a:headEnd/>
            <a:tailEnd/>
          </a:ln>
        </p:spPr>
        <p:txBody>
          <a:bodyPr/>
          <a:lstStyle/>
          <a:p>
            <a:fld id="{DA1ABB81-DDA1-BD4D-B997-13222B78F166}" type="slidenum">
              <a:rPr lang="en-US">
                <a:latin typeface="Corbel" pitchFamily="-65" charset="0"/>
              </a:rPr>
              <a:pPr/>
              <a:t>58</a:t>
            </a:fld>
            <a:endParaRPr lang="en-US">
              <a:latin typeface="Corbel" pitchFamily="-65"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smtClean="0">
                <a:ea typeface="+mj-ea"/>
                <a:cs typeface="+mj-cs"/>
              </a:rPr>
              <a:t>Archive Ingest Process</a:t>
            </a:r>
          </a:p>
        </p:txBody>
      </p:sp>
      <p:sp>
        <p:nvSpPr>
          <p:cNvPr id="53251" name="Content Placeholder 2"/>
          <p:cNvSpPr>
            <a:spLocks noGrp="1"/>
          </p:cNvSpPr>
          <p:nvPr>
            <p:ph idx="1"/>
          </p:nvPr>
        </p:nvSpPr>
        <p:spPr>
          <a:xfrm>
            <a:off x="457200" y="1524000"/>
            <a:ext cx="8382000" cy="4495800"/>
          </a:xfrm>
        </p:spPr>
        <p:txBody>
          <a:bodyPr/>
          <a:lstStyle/>
          <a:p>
            <a:pPr eaLnBrk="1" hangingPunct="1">
              <a:buClrTx/>
            </a:pPr>
            <a:r>
              <a:rPr lang="en-US" sz="2800"/>
              <a:t>A “Plugin” is written for collections selected for preservation</a:t>
            </a:r>
          </a:p>
          <a:p>
            <a:pPr eaLnBrk="1" hangingPunct="1">
              <a:buClrTx/>
            </a:pPr>
            <a:r>
              <a:rPr lang="en-US" sz="2800"/>
              <a:t>Plugins are programs describing rules and structure for the “archival unit”</a:t>
            </a:r>
          </a:p>
          <a:p>
            <a:pPr eaLnBrk="1" hangingPunct="1">
              <a:buClrTx/>
            </a:pPr>
            <a:r>
              <a:rPr lang="en-US" sz="2800"/>
              <a:t>Either local staff or MetaArchive staff write these plugins and install them in the network</a:t>
            </a:r>
          </a:p>
          <a:p>
            <a:pPr eaLnBrk="1" hangingPunct="1">
              <a:buClrTx/>
            </a:pPr>
            <a:r>
              <a:rPr lang="en-US" sz="2800"/>
              <a:t>At least 6 dispersed sites are selected for repositing the archival unit</a:t>
            </a:r>
          </a:p>
          <a:p>
            <a:pPr eaLnBrk="1" hangingPunct="1">
              <a:buClrTx/>
            </a:pPr>
            <a:r>
              <a:rPr lang="en-US" sz="2800"/>
              <a:t>Caching process begins, with updates following if necessary</a:t>
            </a:r>
          </a:p>
        </p:txBody>
      </p:sp>
      <p:sp>
        <p:nvSpPr>
          <p:cNvPr id="53252"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53253" name="Footer Placeholder 4"/>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
        <p:nvSpPr>
          <p:cNvPr id="53254" name="Slide Number Placeholder 5"/>
          <p:cNvSpPr>
            <a:spLocks noGrp="1"/>
          </p:cNvSpPr>
          <p:nvPr>
            <p:ph type="sldNum" sz="quarter" idx="12"/>
          </p:nvPr>
        </p:nvSpPr>
        <p:spPr bwMode="auto">
          <a:noFill/>
          <a:ln>
            <a:miter lim="800000"/>
            <a:headEnd/>
            <a:tailEnd/>
          </a:ln>
        </p:spPr>
        <p:txBody>
          <a:bodyPr/>
          <a:lstStyle/>
          <a:p>
            <a:fld id="{89C8CF2D-DD68-A844-A794-B5C72EF75B6D}" type="slidenum">
              <a:rPr lang="en-US">
                <a:latin typeface="Corbel" pitchFamily="-65" charset="0"/>
              </a:rPr>
              <a:pPr/>
              <a:t>59</a:t>
            </a:fld>
            <a:endParaRPr lang="en-US">
              <a:latin typeface="Corbel" pitchFamily="-65"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sz="4000" b="0" dirty="0">
                <a:solidFill>
                  <a:srgbClr val="F0AD00"/>
                </a:solidFill>
                <a:ea typeface="ＭＳ Ｐゴシック" pitchFamily="-110" charset="-128"/>
                <a:cs typeface="ＭＳ Ｐゴシック" pitchFamily="-110" charset="-128"/>
              </a:rPr>
              <a:t>What is Digital Preservation?</a:t>
            </a:r>
          </a:p>
        </p:txBody>
      </p:sp>
      <p:sp>
        <p:nvSpPr>
          <p:cNvPr id="25603" name="Rectangle 3"/>
          <p:cNvSpPr>
            <a:spLocks noGrp="1" noChangeArrowheads="1"/>
          </p:cNvSpPr>
          <p:nvPr>
            <p:ph type="body" idx="1"/>
          </p:nvPr>
        </p:nvSpPr>
        <p:spPr>
          <a:xfrm>
            <a:off x="304800" y="1905000"/>
            <a:ext cx="7620000" cy="4191000"/>
          </a:xfrm>
        </p:spPr>
        <p:txBody>
          <a:bodyPr/>
          <a:lstStyle/>
          <a:p>
            <a:pPr eaLnBrk="1" hangingPunct="1"/>
            <a:r>
              <a:rPr lang="en-US" dirty="0" smtClean="0">
                <a:ea typeface="ＭＳ Ｐゴシック" pitchFamily="-110" charset="-128"/>
                <a:cs typeface="ＭＳ Ｐゴシック" pitchFamily="-110" charset="-128"/>
              </a:rPr>
              <a:t>Systematic management of digital works </a:t>
            </a:r>
            <a:r>
              <a:rPr lang="en-US" i="1" dirty="0" smtClean="0">
                <a:ea typeface="ＭＳ Ｐゴシック" pitchFamily="-110" charset="-128"/>
                <a:cs typeface="ＭＳ Ｐゴシック" pitchFamily="-110" charset="-128"/>
              </a:rPr>
              <a:t>over an indefinite period of time</a:t>
            </a:r>
            <a:r>
              <a:rPr lang="en-US" dirty="0" smtClean="0">
                <a:ea typeface="ＭＳ Ｐゴシック" pitchFamily="-110" charset="-128"/>
                <a:cs typeface="ＭＳ Ｐゴシック" pitchFamily="-110" charset="-128"/>
              </a:rPr>
              <a:t> </a:t>
            </a:r>
            <a:endParaRPr lang="en-US" sz="2800" dirty="0" smtClean="0">
              <a:ea typeface="ＭＳ Ｐゴシック" pitchFamily="-110" charset="-128"/>
              <a:cs typeface="ＭＳ Ｐゴシック" pitchFamily="-110" charset="-128"/>
            </a:endParaRPr>
          </a:p>
          <a:p>
            <a:pPr marL="749300" lvl="1" indent="-292100" eaLnBrk="1" hangingPunct="1">
              <a:buClr>
                <a:srgbClr val="A20105"/>
              </a:buClr>
              <a:buSzPct val="125000"/>
              <a:buFont typeface="Wingdings" pitchFamily="-110" charset="2"/>
              <a:buChar char="§"/>
            </a:pPr>
            <a:r>
              <a:rPr lang="en-US" dirty="0" smtClean="0"/>
              <a:t>Processes and activities that ensure the continued access to works in digital formats </a:t>
            </a:r>
          </a:p>
          <a:p>
            <a:pPr marL="749300" lvl="1" indent="-292100" eaLnBrk="1" hangingPunct="1">
              <a:buClr>
                <a:srgbClr val="A20105"/>
              </a:buClr>
              <a:buSzPct val="125000"/>
              <a:buFont typeface="Wingdings" pitchFamily="-110" charset="2"/>
              <a:buChar char="§"/>
            </a:pPr>
            <a:r>
              <a:rPr lang="en-US" dirty="0" smtClean="0"/>
              <a:t>Requires ongoing attention--constant input of resources: effort, time, money</a:t>
            </a:r>
          </a:p>
          <a:p>
            <a:pPr marL="749300" lvl="1" indent="-292100" eaLnBrk="1" hangingPunct="1">
              <a:buClr>
                <a:srgbClr val="A20105"/>
              </a:buClr>
              <a:buSzPct val="125000"/>
              <a:buFont typeface="Wingdings" pitchFamily="-110" charset="2"/>
              <a:buChar char="§"/>
            </a:pPr>
            <a:r>
              <a:rPr lang="en-US" dirty="0" smtClean="0"/>
              <a:t>Technological and organizational change are obstacles for preserving beyond a few years.</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hangingPunct="1">
              <a:defRPr/>
            </a:pPr>
            <a:r>
              <a:rPr lang="en-US" dirty="0" smtClean="0">
                <a:ea typeface="+mj-ea"/>
                <a:cs typeface="+mj-cs"/>
              </a:rPr>
              <a:t>Requirements for Operating a Node</a:t>
            </a:r>
            <a:endParaRPr lang="en-US" dirty="0">
              <a:ea typeface="+mj-ea"/>
              <a:cs typeface="+mj-cs"/>
            </a:endParaRPr>
          </a:p>
        </p:txBody>
      </p:sp>
      <p:sp>
        <p:nvSpPr>
          <p:cNvPr id="54275" name="Content Placeholder 2"/>
          <p:cNvSpPr>
            <a:spLocks noGrp="1"/>
          </p:cNvSpPr>
          <p:nvPr>
            <p:ph idx="1"/>
          </p:nvPr>
        </p:nvSpPr>
        <p:spPr>
          <a:xfrm>
            <a:off x="457200" y="1676400"/>
            <a:ext cx="8229600" cy="4625975"/>
          </a:xfrm>
        </p:spPr>
        <p:txBody>
          <a:bodyPr/>
          <a:lstStyle/>
          <a:p>
            <a:pPr eaLnBrk="1" hangingPunct="1"/>
            <a:r>
              <a:rPr lang="en-US"/>
              <a:t>Be able to bring up and maintain a Linux server over time</a:t>
            </a:r>
          </a:p>
          <a:p>
            <a:pPr eaLnBrk="1" hangingPunct="1"/>
            <a:r>
              <a:rPr lang="en-US"/>
              <a:t>Task local staff with both program management and systems administration duties, and preferably data wrangling as well</a:t>
            </a:r>
          </a:p>
          <a:p>
            <a:pPr eaLnBrk="1" hangingPunct="1"/>
            <a:r>
              <a:rPr lang="en-US"/>
              <a:t>Contribute content and monitor system functioning occasionally</a:t>
            </a:r>
          </a:p>
          <a:p>
            <a:pPr eaLnBrk="1" hangingPunct="1"/>
            <a:r>
              <a:rPr lang="en-US"/>
              <a:t>Sign membership agreement and pay membership dues</a:t>
            </a:r>
          </a:p>
        </p:txBody>
      </p:sp>
      <p:sp>
        <p:nvSpPr>
          <p:cNvPr id="54276" name="Date Placeholder 3"/>
          <p:cNvSpPr>
            <a:spLocks noGrp="1"/>
          </p:cNvSpPr>
          <p:nvPr>
            <p:ph type="dt" sz="quarter" idx="10"/>
          </p:nvPr>
        </p:nvSpPr>
        <p:spPr bwMode="auto">
          <a:noFill/>
          <a:ln>
            <a:miter lim="800000"/>
            <a:headEnd/>
            <a:tailEnd/>
          </a:ln>
        </p:spPr>
        <p:txBody>
          <a:bodyPr/>
          <a:lstStyle/>
          <a:p>
            <a:r>
              <a:rPr lang="en-US" smtClean="0">
                <a:latin typeface="Corbel" pitchFamily="-65" charset="0"/>
              </a:rPr>
              <a:t>6/16/2010</a:t>
            </a:r>
            <a:endParaRPr lang="en-US">
              <a:latin typeface="Corbel" pitchFamily="-65" charset="0"/>
            </a:endParaRPr>
          </a:p>
        </p:txBody>
      </p:sp>
      <p:sp>
        <p:nvSpPr>
          <p:cNvPr id="54277" name="Slide Number Placeholder 4"/>
          <p:cNvSpPr>
            <a:spLocks noGrp="1"/>
          </p:cNvSpPr>
          <p:nvPr>
            <p:ph type="sldNum" sz="quarter" idx="12"/>
          </p:nvPr>
        </p:nvSpPr>
        <p:spPr bwMode="auto">
          <a:noFill/>
          <a:ln>
            <a:miter lim="800000"/>
            <a:headEnd/>
            <a:tailEnd/>
          </a:ln>
        </p:spPr>
        <p:txBody>
          <a:bodyPr/>
          <a:lstStyle/>
          <a:p>
            <a:fld id="{0A8C1A9A-CA51-044C-9D4E-272D2D46DE6B}" type="slidenum">
              <a:rPr lang="en-US">
                <a:latin typeface="Corbel" pitchFamily="-65" charset="0"/>
              </a:rPr>
              <a:pPr/>
              <a:t>60</a:t>
            </a:fld>
            <a:endParaRPr lang="en-US">
              <a:latin typeface="Corbel" pitchFamily="-65" charset="0"/>
            </a:endParaRPr>
          </a:p>
        </p:txBody>
      </p:sp>
      <p:sp>
        <p:nvSpPr>
          <p:cNvPr id="54278" name="Footer Placeholder 5"/>
          <p:cNvSpPr>
            <a:spLocks noGrp="1"/>
          </p:cNvSpPr>
          <p:nvPr>
            <p:ph type="ftr" sz="quarter" idx="11"/>
          </p:nvPr>
        </p:nvSpPr>
        <p:spPr bwMode="auto">
          <a:noFill/>
          <a:ln>
            <a:miter lim="800000"/>
            <a:headEnd/>
            <a:tailEnd/>
          </a:ln>
        </p:spPr>
        <p:txBody>
          <a:bodyPr/>
          <a:lstStyle/>
          <a:p>
            <a:r>
              <a:rPr lang="en-US" smtClean="0">
                <a:latin typeface="Corbel" pitchFamily="-65" charset="0"/>
              </a:rPr>
              <a:t>ETD 2010 Preservation Workshop</a:t>
            </a:r>
            <a:endParaRPr lang="en-US">
              <a:latin typeface="Corbel" pitchFamily="-65"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 y="2590800"/>
            <a:ext cx="8382000" cy="2057400"/>
          </a:xfrm>
        </p:spPr>
        <p:txBody>
          <a:bodyPr>
            <a:noAutofit/>
          </a:bodyPr>
          <a:lstStyle/>
          <a:p>
            <a:pPr algn="ctr" eaLnBrk="1" hangingPunct="1"/>
            <a:r>
              <a:rPr lang="en-US" sz="4000" b="0" dirty="0" smtClean="0">
                <a:solidFill>
                  <a:schemeClr val="accent1"/>
                </a:solidFill>
                <a:latin typeface="Corbel (Headings)"/>
                <a:ea typeface="ＭＳ Ｐゴシック" pitchFamily="-110" charset="-128"/>
                <a:cs typeface="Corbel (Headings)"/>
              </a:rPr>
              <a:t>ETD Collections</a:t>
            </a:r>
            <a:br>
              <a:rPr lang="en-US" sz="4000" b="0" dirty="0" smtClean="0">
                <a:solidFill>
                  <a:schemeClr val="accent1"/>
                </a:solidFill>
                <a:latin typeface="Corbel (Headings)"/>
                <a:ea typeface="ＭＳ Ｐゴシック" pitchFamily="-110" charset="-128"/>
                <a:cs typeface="Corbel (Headings)"/>
              </a:rPr>
            </a:br>
            <a:r>
              <a:rPr lang="en-US" sz="4000" b="0" dirty="0" smtClean="0">
                <a:solidFill>
                  <a:schemeClr val="accent1"/>
                </a:solidFill>
                <a:latin typeface="Corbel (Headings)"/>
                <a:ea typeface="ＭＳ Ｐゴシック" pitchFamily="-110" charset="-128"/>
                <a:cs typeface="Corbel (Headings)"/>
              </a:rPr>
              <a:t>Management for Preservation Readiness</a:t>
            </a:r>
          </a:p>
        </p:txBody>
      </p:sp>
      <p:sp>
        <p:nvSpPr>
          <p:cNvPr id="15363" name="Rectangle 3"/>
          <p:cNvSpPr>
            <a:spLocks noGrp="1" noChangeArrowheads="1"/>
          </p:cNvSpPr>
          <p:nvPr>
            <p:ph type="subTitle" idx="1"/>
          </p:nvPr>
        </p:nvSpPr>
        <p:spPr>
          <a:xfrm>
            <a:off x="838200" y="4648200"/>
            <a:ext cx="7467600" cy="2209800"/>
          </a:xfrm>
        </p:spPr>
        <p:txBody>
          <a:bodyPr/>
          <a:lstStyle/>
          <a:p>
            <a:pPr eaLnBrk="1" hangingPunct="1">
              <a:buFont typeface="Wingdings" pitchFamily="-110" charset="2"/>
              <a:buNone/>
            </a:pPr>
            <a:endParaRPr lang="en-US" sz="3600" dirty="0" smtClean="0">
              <a:latin typeface="Times New Roman" pitchFamily="-110" charset="0"/>
              <a:ea typeface="ＭＳ Ｐゴシック" pitchFamily="-110" charset="-128"/>
              <a:cs typeface="ＭＳ Ｐゴシック" pitchFamily="-110" charset="-128"/>
            </a:endParaRPr>
          </a:p>
          <a:p>
            <a:pPr algn="ctr" eaLnBrk="1" hangingPunct="1">
              <a:buFont typeface="Wingdings" pitchFamily="-110" charset="2"/>
              <a:buNone/>
            </a:pPr>
            <a:r>
              <a:rPr lang="en-US" sz="2800" dirty="0" smtClean="0">
                <a:solidFill>
                  <a:schemeClr val="tx1"/>
                </a:solidFill>
                <a:latin typeface="Corbel (Body)"/>
                <a:ea typeface="ＭＳ Ｐゴシック" pitchFamily="-110" charset="-128"/>
                <a:cs typeface="Corbel (Body)"/>
              </a:rPr>
              <a:t>Gail McMillan</a:t>
            </a:r>
          </a:p>
          <a:p>
            <a:pPr algn="ctr" eaLnBrk="1" hangingPunct="1">
              <a:buFont typeface="Wingdings" pitchFamily="-110" charset="2"/>
              <a:buNone/>
            </a:pPr>
            <a:r>
              <a:rPr lang="en-US" sz="2800" dirty="0" smtClean="0">
                <a:solidFill>
                  <a:schemeClr val="tx1"/>
                </a:solidFill>
                <a:latin typeface="Corbel (Body)"/>
                <a:ea typeface="ＭＳ Ｐゴシック" pitchFamily="-110" charset="-128"/>
                <a:cs typeface="Corbel (Body)"/>
              </a:rPr>
              <a:t>Digital Library and Archives</a:t>
            </a:r>
          </a:p>
          <a:p>
            <a:pPr algn="ctr" eaLnBrk="1" hangingPunct="1">
              <a:buFont typeface="Wingdings" pitchFamily="-110" charset="2"/>
              <a:buNone/>
            </a:pPr>
            <a:r>
              <a:rPr lang="en-US" sz="2800" dirty="0" smtClean="0">
                <a:solidFill>
                  <a:schemeClr val="tx1"/>
                </a:solidFill>
                <a:latin typeface="Corbel (Body)"/>
                <a:ea typeface="ＭＳ Ｐゴシック" pitchFamily="-110" charset="-128"/>
                <a:cs typeface="Corbel (Body)"/>
              </a:rPr>
              <a:t>Virginia Tech</a:t>
            </a:r>
            <a:endParaRPr lang="en-US" sz="1800" dirty="0" smtClean="0">
              <a:solidFill>
                <a:schemeClr val="tx1"/>
              </a:solidFill>
              <a:latin typeface="Corbel (Body)"/>
              <a:ea typeface="ＭＳ Ｐゴシック" pitchFamily="-110" charset="-128"/>
              <a:cs typeface="Corbel (Body)"/>
            </a:endParaRPr>
          </a:p>
          <a:p>
            <a:pPr eaLnBrk="1" hangingPunct="1">
              <a:buFont typeface="Wingdings" pitchFamily="-110" charset="2"/>
              <a:buNone/>
            </a:pPr>
            <a:endParaRPr lang="en-US" sz="2400" dirty="0" smtClean="0">
              <a:ea typeface="ＭＳ Ｐゴシック" pitchFamily="-110" charset="-128"/>
              <a:cs typeface="ＭＳ Ｐゴシック" pitchFamily="-110" charset="-128"/>
            </a:endParaRPr>
          </a:p>
        </p:txBody>
      </p:sp>
      <p:pic>
        <p:nvPicPr>
          <p:cNvPr id="4" name="Picture 3"/>
          <p:cNvPicPr>
            <a:picLocks noChangeAspect="1"/>
          </p:cNvPicPr>
          <p:nvPr/>
        </p:nvPicPr>
        <p:blipFill>
          <a:blip r:embed="rId3"/>
          <a:stretch>
            <a:fillRect/>
          </a:stretch>
        </p:blipFill>
        <p:spPr>
          <a:xfrm>
            <a:off x="2971800" y="533400"/>
            <a:ext cx="3390900" cy="15494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sz="4000" b="0" dirty="0" smtClean="0">
                <a:solidFill>
                  <a:schemeClr val="accent1"/>
                </a:solidFill>
                <a:ea typeface="ＭＳ Ｐゴシック" pitchFamily="-110" charset="-128"/>
                <a:cs typeface="ＭＳ Ｐゴシック" pitchFamily="-110" charset="-128"/>
              </a:rPr>
              <a:t>Best Practices: </a:t>
            </a:r>
            <a:br>
              <a:rPr lang="en-US" sz="4000" b="0" dirty="0" smtClean="0">
                <a:solidFill>
                  <a:schemeClr val="accent1"/>
                </a:solidFill>
                <a:ea typeface="ＭＳ Ｐゴシック" pitchFamily="-110" charset="-128"/>
                <a:cs typeface="ＭＳ Ｐゴシック" pitchFamily="-110" charset="-128"/>
              </a:rPr>
            </a:br>
            <a:r>
              <a:rPr lang="en-US" sz="4000" b="0" dirty="0" smtClean="0">
                <a:solidFill>
                  <a:schemeClr val="accent1"/>
                </a:solidFill>
                <a:ea typeface="ＭＳ Ｐゴシック" pitchFamily="-110" charset="-128"/>
                <a:cs typeface="ＭＳ Ｐゴシック" pitchFamily="-110" charset="-128"/>
              </a:rPr>
              <a:t>Unique Directory Names</a:t>
            </a:r>
          </a:p>
        </p:txBody>
      </p:sp>
      <p:sp>
        <p:nvSpPr>
          <p:cNvPr id="17411" name="Rectangle 3"/>
          <p:cNvSpPr>
            <a:spLocks noGrp="1" noChangeArrowheads="1"/>
          </p:cNvSpPr>
          <p:nvPr>
            <p:ph type="body" idx="1"/>
          </p:nvPr>
        </p:nvSpPr>
        <p:spPr/>
        <p:txBody>
          <a:bodyPr/>
          <a:lstStyle/>
          <a:p>
            <a:pPr eaLnBrk="1" hangingPunct="1"/>
            <a:r>
              <a:rPr lang="en-US" dirty="0" smtClean="0">
                <a:latin typeface="Corbel (Body)"/>
                <a:ea typeface="Times" pitchFamily="-110" charset="0"/>
                <a:cs typeface="Corbel (Body)"/>
              </a:rPr>
              <a:t>Standardized, uniform, easy to decipher </a:t>
            </a:r>
          </a:p>
          <a:p>
            <a:pPr eaLnBrk="1" hangingPunct="1"/>
            <a:r>
              <a:rPr lang="en-US" dirty="0" smtClean="0">
                <a:latin typeface="Corbel (Body)"/>
                <a:ea typeface="Times" pitchFamily="-110" charset="0"/>
                <a:cs typeface="Corbel (Body)"/>
              </a:rPr>
              <a:t>Timestamps</a:t>
            </a:r>
          </a:p>
          <a:p>
            <a:pPr lvl="1" eaLnBrk="1" hangingPunct="1"/>
            <a:r>
              <a:rPr lang="en-US" dirty="0" err="1" smtClean="0">
                <a:latin typeface="Corbel (Body)"/>
                <a:ea typeface="Times" pitchFamily="-110" charset="0"/>
                <a:cs typeface="Corbel (Body)"/>
              </a:rPr>
              <a:t>etd-mmddyyyy-tttttt</a:t>
            </a:r>
            <a:endParaRPr lang="en-US" dirty="0" smtClean="0">
              <a:latin typeface="Corbel (Body)"/>
              <a:ea typeface="Times" pitchFamily="-110" charset="0"/>
              <a:cs typeface="Corbel (Body)"/>
            </a:endParaRPr>
          </a:p>
          <a:p>
            <a:pPr lvl="1" eaLnBrk="1" hangingPunct="1"/>
            <a:r>
              <a:rPr lang="en-US" u="sng" dirty="0" smtClean="0">
                <a:latin typeface="Corbel (Body)"/>
                <a:cs typeface="Corbel (Body)"/>
                <a:hlinkClick r:id="rId3"/>
              </a:rPr>
              <a:t>http://scholar.lib.vt.edu/theses/available</a:t>
            </a:r>
            <a:r>
              <a:rPr lang="en-US" u="sng" dirty="0" smtClean="0">
                <a:solidFill>
                  <a:srgbClr val="0000FF"/>
                </a:solidFill>
                <a:latin typeface="Corbel (Body)"/>
                <a:cs typeface="Corbel (Body)"/>
                <a:hlinkClick r:id="rId3"/>
              </a:rPr>
              <a:t>/etd-10022007-144864</a:t>
            </a:r>
            <a:endParaRPr lang="en-US" u="sng" dirty="0" smtClean="0">
              <a:solidFill>
                <a:srgbClr val="0000FF"/>
              </a:solidFill>
              <a:latin typeface="Corbel (Body)"/>
              <a:cs typeface="Corbel (Body)"/>
            </a:endParaRPr>
          </a:p>
          <a:p>
            <a:pPr lvl="1" eaLnBrk="1" hangingPunct="1"/>
            <a:r>
              <a:rPr lang="en-US" dirty="0" smtClean="0">
                <a:latin typeface="Corbel (Body)"/>
                <a:ea typeface="Times" pitchFamily="-110" charset="0"/>
                <a:cs typeface="Corbel (Body)"/>
              </a:rPr>
              <a:t>ETD submitted on Oct. 2, 2007at 2:48:64 pm </a:t>
            </a:r>
          </a:p>
          <a:p>
            <a:pPr eaLnBrk="1" hangingPunct="1"/>
            <a:r>
              <a:rPr lang="en-US" dirty="0" smtClean="0">
                <a:latin typeface="Corbel (Body)"/>
                <a:ea typeface="Times" pitchFamily="-110" charset="0"/>
                <a:cs typeface="Corbel (Body)"/>
              </a:rPr>
              <a:t>Use same naming convention for scanned and born-digital </a:t>
            </a:r>
            <a:r>
              <a:rPr lang="en-US" dirty="0" err="1" smtClean="0">
                <a:latin typeface="Corbel (Body)"/>
                <a:ea typeface="Times" pitchFamily="-110" charset="0"/>
                <a:cs typeface="Corbel (Body)"/>
              </a:rPr>
              <a:t>ETDs</a:t>
            </a:r>
            <a:endParaRPr lang="en-US" dirty="0" smtClean="0">
              <a:latin typeface="Corbel (Body)"/>
              <a:ea typeface="Times" pitchFamily="-110" charset="0"/>
              <a:cs typeface="Corbel (Body)"/>
            </a:endParaRP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62</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sz="4000" b="0" dirty="0" smtClean="0">
                <a:solidFill>
                  <a:schemeClr val="accent1"/>
                </a:solidFill>
                <a:ea typeface="ＭＳ Ｐゴシック" pitchFamily="-110" charset="-128"/>
                <a:cs typeface="ＭＳ Ｐゴシック" pitchFamily="-110" charset="-128"/>
              </a:rPr>
              <a:t>Best Practices: File Names</a:t>
            </a:r>
          </a:p>
        </p:txBody>
      </p:sp>
      <p:sp>
        <p:nvSpPr>
          <p:cNvPr id="19459" name="Content Placeholder 2"/>
          <p:cNvSpPr>
            <a:spLocks noGrp="1"/>
          </p:cNvSpPr>
          <p:nvPr>
            <p:ph idx="1"/>
          </p:nvPr>
        </p:nvSpPr>
        <p:spPr/>
        <p:txBody>
          <a:bodyPr/>
          <a:lstStyle/>
          <a:p>
            <a:r>
              <a:rPr lang="en-US" smtClean="0">
                <a:ea typeface="ＭＳ Ｐゴシック" pitchFamily="-110" charset="-128"/>
                <a:cs typeface="ＭＳ Ｐゴシック" pitchFamily="-110" charset="-128"/>
              </a:rPr>
              <a:t>etd.pdf</a:t>
            </a:r>
          </a:p>
          <a:p>
            <a:pPr lvl="1"/>
            <a:r>
              <a:rPr lang="en-US" smtClean="0"/>
              <a:t>If file names are not unique, directory names must be unique</a:t>
            </a:r>
          </a:p>
          <a:p>
            <a:pPr lvl="1"/>
            <a:r>
              <a:rPr lang="en-US" smtClean="0"/>
              <a:t>May not  be good for local management</a:t>
            </a:r>
          </a:p>
          <a:p>
            <a:r>
              <a:rPr lang="en-US" smtClean="0">
                <a:ea typeface="ＭＳ Ｐゴシック" pitchFamily="-110" charset="-128"/>
                <a:cs typeface="ＭＳ Ｐゴシック" pitchFamily="-110" charset="-128"/>
              </a:rPr>
              <a:t>Lastname_initials_doctype_year.format</a:t>
            </a:r>
          </a:p>
          <a:p>
            <a:pPr lvl="1"/>
            <a:r>
              <a:rPr lang="en-US" smtClean="0"/>
              <a:t>McMillanGM_T_1981.pdf</a:t>
            </a:r>
          </a:p>
          <a:p>
            <a:pPr lvl="1"/>
            <a:r>
              <a:rPr lang="en-US" smtClean="0"/>
              <a:t>SoundararajanS_D_2010.pdf</a:t>
            </a:r>
          </a:p>
          <a:p>
            <a:pPr lvl="1"/>
            <a:r>
              <a:rPr lang="en-US" smtClean="0"/>
              <a:t>SoundararajanS_D_2010_copyright.pdf</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63</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sz="4000" b="0" dirty="0" smtClean="0">
                <a:solidFill>
                  <a:schemeClr val="accent1"/>
                </a:solidFill>
                <a:ea typeface="ＭＳ Ｐゴシック" pitchFamily="-110" charset="-128"/>
                <a:cs typeface="ＭＳ Ｐゴシック" pitchFamily="-110" charset="-128"/>
              </a:rPr>
              <a:t>Best Practices: Archival Units</a:t>
            </a:r>
          </a:p>
        </p:txBody>
      </p:sp>
      <p:sp>
        <p:nvSpPr>
          <p:cNvPr id="20483" name="Content Placeholder 2"/>
          <p:cNvSpPr>
            <a:spLocks noGrp="1"/>
          </p:cNvSpPr>
          <p:nvPr>
            <p:ph idx="1"/>
          </p:nvPr>
        </p:nvSpPr>
        <p:spPr/>
        <p:txBody>
          <a:bodyPr/>
          <a:lstStyle/>
          <a:p>
            <a:pPr eaLnBrk="1" hangingPunct="1"/>
            <a:r>
              <a:rPr lang="en-US" dirty="0" smtClean="0">
                <a:latin typeface="Corbel (Body)"/>
                <a:ea typeface="Times" pitchFamily="-110" charset="0"/>
                <a:cs typeface="Corbel (Body)"/>
              </a:rPr>
              <a:t>Discreet static (unchanging) units </a:t>
            </a:r>
          </a:p>
          <a:p>
            <a:pPr lvl="1" eaLnBrk="1" hangingPunct="1"/>
            <a:r>
              <a:rPr lang="en-US" dirty="0" smtClean="0">
                <a:latin typeface="Corbel (Body)"/>
                <a:ea typeface="Times" pitchFamily="-110" charset="0"/>
                <a:cs typeface="Corbel (Body)"/>
              </a:rPr>
              <a:t>Annual ingest into preservation caches</a:t>
            </a:r>
          </a:p>
          <a:p>
            <a:pPr eaLnBrk="1" hangingPunct="1"/>
            <a:r>
              <a:rPr lang="en-US" dirty="0" smtClean="0">
                <a:latin typeface="Corbel (Body)"/>
                <a:ea typeface="Times" pitchFamily="-110" charset="0"/>
                <a:cs typeface="Corbel (Body)"/>
              </a:rPr>
              <a:t>&gt;20 GB</a:t>
            </a:r>
          </a:p>
          <a:p>
            <a:pPr lvl="1" eaLnBrk="1" hangingPunct="1"/>
            <a:r>
              <a:rPr lang="en-US" dirty="0" smtClean="0">
                <a:latin typeface="Corbel (Body)"/>
                <a:ea typeface="Times" pitchFamily="-110" charset="0"/>
                <a:cs typeface="Corbel (Body)"/>
              </a:rPr>
              <a:t>Divide annual directories into subunits</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64</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sz="4000" b="0" dirty="0" smtClean="0">
                <a:solidFill>
                  <a:srgbClr val="F0AD00"/>
                </a:solidFill>
                <a:ea typeface="ＭＳ Ｐゴシック" pitchFamily="-110" charset="-128"/>
                <a:cs typeface="ＭＳ Ｐゴシック" pitchFamily="-110" charset="-128"/>
              </a:rPr>
              <a:t>Best Practices: Triage for </a:t>
            </a:r>
            <a:r>
              <a:rPr lang="en-US" sz="4000" b="0" dirty="0" err="1" smtClean="0">
                <a:solidFill>
                  <a:srgbClr val="F0AD00"/>
                </a:solidFill>
                <a:ea typeface="ＭＳ Ｐゴシック" pitchFamily="-110" charset="-128"/>
                <a:cs typeface="ＭＳ Ｐゴシック" pitchFamily="-110" charset="-128"/>
              </a:rPr>
              <a:t>ETDs</a:t>
            </a:r>
            <a:endParaRPr lang="en-US" sz="4000" b="0" dirty="0" smtClean="0">
              <a:solidFill>
                <a:srgbClr val="F0AD00"/>
              </a:solidFill>
              <a:ea typeface="ＭＳ Ｐゴシック" pitchFamily="-110" charset="-128"/>
              <a:cs typeface="ＭＳ Ｐゴシック" pitchFamily="-110" charset="-128"/>
            </a:endParaRPr>
          </a:p>
        </p:txBody>
      </p:sp>
      <p:sp>
        <p:nvSpPr>
          <p:cNvPr id="22531" name="Content Placeholder 2"/>
          <p:cNvSpPr>
            <a:spLocks noGrp="1"/>
          </p:cNvSpPr>
          <p:nvPr>
            <p:ph idx="1"/>
          </p:nvPr>
        </p:nvSpPr>
        <p:spPr/>
        <p:txBody>
          <a:bodyPr/>
          <a:lstStyle/>
          <a:p>
            <a:r>
              <a:rPr lang="en-US" smtClean="0">
                <a:ea typeface="ＭＳ Ｐゴシック" pitchFamily="-110" charset="-128"/>
                <a:cs typeface="ＭＳ Ｐゴシック" pitchFamily="-110" charset="-128"/>
              </a:rPr>
              <a:t>Inconsistent practices in directory structures, metadata, and file naming conventions </a:t>
            </a:r>
          </a:p>
          <a:p>
            <a:r>
              <a:rPr lang="en-US" smtClean="0">
                <a:ea typeface="ＭＳ Ｐゴシック" pitchFamily="-110" charset="-128"/>
                <a:cs typeface="ＭＳ Ｐゴシック" pitchFamily="-110" charset="-128"/>
              </a:rPr>
              <a:t>Rename, rearrange files or</a:t>
            </a:r>
          </a:p>
          <a:p>
            <a:r>
              <a:rPr lang="en-US" smtClean="0">
                <a:ea typeface="ＭＳ Ｐゴシック" pitchFamily="-110" charset="-128"/>
                <a:cs typeface="ＭＳ Ｐゴシック" pitchFamily="-110" charset="-128"/>
              </a:rPr>
              <a:t>Creative strategies needed</a:t>
            </a:r>
          </a:p>
          <a:p>
            <a:r>
              <a:rPr lang="en-US" smtClean="0">
                <a:ea typeface="ＭＳ Ｐゴシック" pitchFamily="-110" charset="-128"/>
                <a:cs typeface="ＭＳ Ｐゴシック" pitchFamily="-110" charset="-128"/>
              </a:rPr>
              <a:t>Adapt the existing situation to find, harvest, and ingest the files into the preservation network </a:t>
            </a:r>
          </a:p>
          <a:p>
            <a:endParaRPr lang="en-US" smtClean="0">
              <a:ea typeface="ＭＳ Ｐゴシック" pitchFamily="-110" charset="-128"/>
              <a:cs typeface="ＭＳ Ｐゴシック" pitchFamily="-110" charset="-128"/>
            </a:endParaRP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65</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sz="4000" b="0" dirty="0" smtClean="0">
                <a:solidFill>
                  <a:srgbClr val="F0AD00"/>
                </a:solidFill>
                <a:ea typeface="ＭＳ Ｐゴシック" pitchFamily="-110" charset="-128"/>
                <a:cs typeface="ＭＳ Ｐゴシック" pitchFamily="-110" charset="-128"/>
              </a:rPr>
              <a:t>Best Practices: Triage for </a:t>
            </a:r>
            <a:r>
              <a:rPr lang="en-US" sz="4000" b="0" dirty="0" err="1" smtClean="0">
                <a:solidFill>
                  <a:srgbClr val="F0AD00"/>
                </a:solidFill>
                <a:ea typeface="ＭＳ Ｐゴシック" pitchFamily="-110" charset="-128"/>
                <a:cs typeface="ＭＳ Ｐゴシック" pitchFamily="-110" charset="-128"/>
              </a:rPr>
              <a:t>ETDs</a:t>
            </a:r>
            <a:endParaRPr lang="en-US" sz="4000" b="0" dirty="0" smtClean="0">
              <a:solidFill>
                <a:srgbClr val="F0AD00"/>
              </a:solidFill>
              <a:ea typeface="ＭＳ Ｐゴシック" pitchFamily="-110" charset="-128"/>
              <a:cs typeface="ＭＳ Ｐゴシック" pitchFamily="-110" charset="-128"/>
            </a:endParaRPr>
          </a:p>
        </p:txBody>
      </p:sp>
      <p:sp>
        <p:nvSpPr>
          <p:cNvPr id="24579" name="Content Placeholder 2"/>
          <p:cNvSpPr>
            <a:spLocks noGrp="1"/>
          </p:cNvSpPr>
          <p:nvPr>
            <p:ph idx="1"/>
          </p:nvPr>
        </p:nvSpPr>
        <p:spPr>
          <a:xfrm>
            <a:off x="304800" y="1524000"/>
            <a:ext cx="8229600" cy="4625975"/>
          </a:xfrm>
        </p:spPr>
        <p:txBody>
          <a:bodyPr/>
          <a:lstStyle/>
          <a:p>
            <a:r>
              <a:rPr lang="en-US" sz="2800" dirty="0" smtClean="0">
                <a:ea typeface="ＭＳ Ｐゴシック" pitchFamily="-110" charset="-128"/>
                <a:cs typeface="ＭＳ Ｐゴシック" pitchFamily="-110" charset="-128"/>
              </a:rPr>
              <a:t>How?</a:t>
            </a:r>
          </a:p>
          <a:p>
            <a:pPr lvl="1"/>
            <a:r>
              <a:rPr lang="en-US" sz="2400" dirty="0" smtClean="0"/>
              <a:t>Recognize there is a problem. </a:t>
            </a:r>
          </a:p>
          <a:p>
            <a:pPr lvl="1"/>
            <a:r>
              <a:rPr lang="en-US" sz="2400" dirty="0" smtClean="0"/>
              <a:t>Stop poor and practices.</a:t>
            </a:r>
          </a:p>
          <a:p>
            <a:pPr lvl="1"/>
            <a:r>
              <a:rPr lang="en-US" sz="2400" dirty="0" smtClean="0"/>
              <a:t>Isolate the problem files.</a:t>
            </a:r>
          </a:p>
          <a:p>
            <a:r>
              <a:rPr lang="en-US" sz="2800" dirty="0" smtClean="0">
                <a:ea typeface="ＭＳ Ｐゴシック" pitchFamily="-110" charset="-128"/>
                <a:cs typeface="ＭＳ Ｐゴシック" pitchFamily="-110" charset="-128"/>
              </a:rPr>
              <a:t>Data wrangling</a:t>
            </a:r>
          </a:p>
          <a:p>
            <a:pPr lvl="1"/>
            <a:r>
              <a:rPr lang="en-US" sz="2400" dirty="0" smtClean="0"/>
              <a:t>Define problem </a:t>
            </a:r>
          </a:p>
          <a:p>
            <a:pPr lvl="1"/>
            <a:r>
              <a:rPr lang="en-US" sz="2400" dirty="0" smtClean="0"/>
              <a:t>Adopt good (preservation) strategies. </a:t>
            </a:r>
          </a:p>
          <a:p>
            <a:pPr lvl="2"/>
            <a:r>
              <a:rPr lang="en-US" sz="2000" dirty="0" smtClean="0">
                <a:ea typeface="ＭＳ Ｐゴシック" pitchFamily="-110" charset="-128"/>
              </a:rPr>
              <a:t>Create a direct path for ingest into preservation network</a:t>
            </a:r>
          </a:p>
          <a:p>
            <a:pPr lvl="2"/>
            <a:r>
              <a:rPr lang="en-US" sz="2000" dirty="0" smtClean="0">
                <a:ea typeface="ＭＳ Ｐゴシック" pitchFamily="-110" charset="-128"/>
              </a:rPr>
              <a:t>Everything that doesn’t follow best-practices becomes one Archival Unit </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66</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b="0" dirty="0" smtClean="0">
                <a:solidFill>
                  <a:srgbClr val="F0AD00"/>
                </a:solidFill>
                <a:ea typeface="ＭＳ Ｐゴシック" pitchFamily="-110" charset="-128"/>
                <a:cs typeface="ＭＳ Ｐゴシック" pitchFamily="-110" charset="-128"/>
              </a:rPr>
              <a:t>Best Practices: Metadata Discipline</a:t>
            </a:r>
          </a:p>
        </p:txBody>
      </p:sp>
      <p:sp>
        <p:nvSpPr>
          <p:cNvPr id="31747" name="Content Placeholder 2"/>
          <p:cNvSpPr>
            <a:spLocks noGrp="1"/>
          </p:cNvSpPr>
          <p:nvPr>
            <p:ph idx="1"/>
          </p:nvPr>
        </p:nvSpPr>
        <p:spPr/>
        <p:txBody>
          <a:bodyPr/>
          <a:lstStyle/>
          <a:p>
            <a:r>
              <a:rPr lang="en-US" dirty="0" smtClean="0">
                <a:ea typeface="ＭＳ Ｐゴシック" pitchFamily="-110" charset="-128"/>
                <a:cs typeface="ＭＳ Ｐゴシック" pitchFamily="-110" charset="-128"/>
              </a:rPr>
              <a:t>Describe the institution’s individual </a:t>
            </a:r>
            <a:r>
              <a:rPr lang="en-US" dirty="0" err="1" smtClean="0">
                <a:ea typeface="ＭＳ Ｐゴシック" pitchFamily="-110" charset="-128"/>
                <a:cs typeface="ＭＳ Ｐゴシック" pitchFamily="-110" charset="-128"/>
              </a:rPr>
              <a:t>ETDs</a:t>
            </a:r>
            <a:endParaRPr lang="en-US" dirty="0" smtClean="0">
              <a:ea typeface="ＭＳ Ｐゴシック" pitchFamily="-110" charset="-128"/>
              <a:cs typeface="ＭＳ Ｐゴシック" pitchFamily="-110" charset="-128"/>
            </a:endParaRPr>
          </a:p>
          <a:p>
            <a:pPr lvl="1"/>
            <a:r>
              <a:rPr lang="en-US" dirty="0" smtClean="0"/>
              <a:t>ETD MS: ETD Metadata Standard</a:t>
            </a:r>
          </a:p>
          <a:p>
            <a:pPr lvl="2">
              <a:buFontTx/>
              <a:buNone/>
            </a:pPr>
            <a:r>
              <a:rPr lang="en-US" sz="2000" dirty="0" smtClean="0">
                <a:ea typeface="ＭＳ Ｐゴシック" pitchFamily="-110" charset="-128"/>
              </a:rPr>
              <a:t>http://www.ndltd.org/standards/metadata/etd-ms-v1.00-rev2.html</a:t>
            </a:r>
          </a:p>
          <a:p>
            <a:pPr lvl="1"/>
            <a:r>
              <a:rPr lang="en-US" dirty="0" smtClean="0"/>
              <a:t>MARC: </a:t>
            </a:r>
            <a:r>
              <a:rPr lang="en-US" dirty="0" err="1" smtClean="0"/>
              <a:t>MAchine</a:t>
            </a:r>
            <a:r>
              <a:rPr lang="en-US" dirty="0" smtClean="0"/>
              <a:t> Readable Cataloging</a:t>
            </a:r>
          </a:p>
          <a:p>
            <a:pPr lvl="2">
              <a:buFontTx/>
              <a:buNone/>
            </a:pPr>
            <a:r>
              <a:rPr lang="en-US" sz="2000" dirty="0" smtClean="0">
                <a:ea typeface="ＭＳ Ｐゴシック" pitchFamily="-110" charset="-128"/>
              </a:rPr>
              <a:t>http://</a:t>
            </a:r>
            <a:r>
              <a:rPr lang="en-US" sz="2000" dirty="0" err="1" smtClean="0">
                <a:ea typeface="ＭＳ Ｐゴシック" pitchFamily="-110" charset="-128"/>
              </a:rPr>
              <a:t>www.worldcat.org</a:t>
            </a:r>
            <a:r>
              <a:rPr lang="en-US" sz="2000" dirty="0" smtClean="0">
                <a:ea typeface="ＭＳ Ｐゴシック" pitchFamily="-110" charset="-128"/>
              </a:rPr>
              <a:t>/</a:t>
            </a:r>
          </a:p>
          <a:p>
            <a:r>
              <a:rPr lang="en-US" dirty="0" smtClean="0">
                <a:ea typeface="ＭＳ Ｐゴシック" pitchFamily="-110" charset="-128"/>
                <a:cs typeface="ＭＳ Ｐゴシック" pitchFamily="-110" charset="-128"/>
              </a:rPr>
              <a:t>Describe the institution’s ETD collection</a:t>
            </a:r>
          </a:p>
          <a:p>
            <a:pPr lvl="1"/>
            <a:r>
              <a:rPr lang="en-US" dirty="0" smtClean="0">
                <a:latin typeface="Times New Roman" pitchFamily="-110" charset="0"/>
              </a:rPr>
              <a:t>MetaArchive Conspectus Database</a:t>
            </a:r>
          </a:p>
          <a:p>
            <a:pPr lvl="2">
              <a:buFontTx/>
              <a:buNone/>
            </a:pPr>
            <a:r>
              <a:rPr lang="en-US" sz="2000" dirty="0" smtClean="0">
                <a:latin typeface="Times New Roman" pitchFamily="-110" charset="0"/>
                <a:ea typeface="ＭＳ Ｐゴシック" pitchFamily="-110" charset="-128"/>
              </a:rPr>
              <a:t>http://</a:t>
            </a:r>
            <a:r>
              <a:rPr lang="en-US" sz="2000" dirty="0" err="1" smtClean="0">
                <a:latin typeface="Times New Roman" pitchFamily="-110" charset="0"/>
                <a:ea typeface="ＭＳ Ｐゴシック" pitchFamily="-110" charset="-128"/>
              </a:rPr>
              <a:t>www.metaarchive.org</a:t>
            </a:r>
            <a:r>
              <a:rPr lang="en-US" sz="2000" dirty="0" smtClean="0">
                <a:latin typeface="Times New Roman" pitchFamily="-110" charset="0"/>
                <a:ea typeface="ＭＳ Ｐゴシック" pitchFamily="-110" charset="-128"/>
              </a:rPr>
              <a:t>/conspectus</a:t>
            </a:r>
          </a:p>
          <a:p>
            <a:pPr lvl="2">
              <a:buFontTx/>
              <a:buNone/>
            </a:pPr>
            <a:endParaRPr lang="en-US" dirty="0" smtClean="0">
              <a:ea typeface="ＭＳ Ｐゴシック" pitchFamily="-110" charset="-128"/>
            </a:endParaRP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67</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5448"/>
            <a:ext cx="8458200" cy="1252728"/>
          </a:xfrm>
        </p:spPr>
        <p:txBody>
          <a:bodyPr>
            <a:normAutofit fontScale="90000"/>
          </a:bodyPr>
          <a:lstStyle/>
          <a:p>
            <a:pPr eaLnBrk="1" hangingPunct="1"/>
            <a:r>
              <a:rPr lang="en-US" b="0" dirty="0">
                <a:solidFill>
                  <a:srgbClr val="F0AD00"/>
                </a:solidFill>
                <a:latin typeface="Corbel (Headings)"/>
                <a:ea typeface="ＭＳ Ｐゴシック" pitchFamily="-110" charset="-128"/>
                <a:cs typeface="Corbel (Headings)"/>
              </a:rPr>
              <a:t>MetaArchive Conspectus Database</a:t>
            </a:r>
          </a:p>
        </p:txBody>
      </p:sp>
      <p:sp>
        <p:nvSpPr>
          <p:cNvPr id="32771" name="Rectangle 3"/>
          <p:cNvSpPr>
            <a:spLocks noGrp="1" noChangeArrowheads="1"/>
          </p:cNvSpPr>
          <p:nvPr>
            <p:ph type="body" idx="1"/>
          </p:nvPr>
        </p:nvSpPr>
        <p:spPr>
          <a:xfrm>
            <a:off x="912813" y="1752600"/>
            <a:ext cx="8110537" cy="4343400"/>
          </a:xfrm>
        </p:spPr>
        <p:txBody>
          <a:bodyPr/>
          <a:lstStyle/>
          <a:p>
            <a:pPr eaLnBrk="1" hangingPunct="1"/>
            <a:r>
              <a:rPr lang="en-US" sz="2800" dirty="0" smtClean="0">
                <a:latin typeface="Corbel (Body)"/>
                <a:ea typeface="ＭＳ Ｐゴシック" pitchFamily="-110" charset="-128"/>
                <a:cs typeface="Corbel (Body)"/>
              </a:rPr>
              <a:t>Overview of each collection being preserved in the ETD Dark Archive</a:t>
            </a:r>
          </a:p>
          <a:p>
            <a:pPr lvl="1" eaLnBrk="1" hangingPunct="1"/>
            <a:r>
              <a:rPr lang="en-US" sz="2000" dirty="0" smtClean="0">
                <a:latin typeface="Corbel (Body)"/>
                <a:cs typeface="Corbel (Body)"/>
              </a:rPr>
              <a:t>Descriptive information</a:t>
            </a:r>
          </a:p>
          <a:p>
            <a:pPr lvl="1" eaLnBrk="1" hangingPunct="1"/>
            <a:r>
              <a:rPr lang="en-US" sz="2000" dirty="0" smtClean="0">
                <a:latin typeface="Corbel (Body)"/>
                <a:cs typeface="Corbel (Body)"/>
              </a:rPr>
              <a:t>Network administration information</a:t>
            </a:r>
          </a:p>
          <a:p>
            <a:pPr lvl="1" eaLnBrk="1" hangingPunct="1"/>
            <a:r>
              <a:rPr lang="en-US" sz="2000" dirty="0" smtClean="0">
                <a:latin typeface="Corbel (Body)"/>
                <a:cs typeface="Corbel (Body)"/>
              </a:rPr>
              <a:t>Public awareness function</a:t>
            </a:r>
          </a:p>
          <a:p>
            <a:pPr lvl="1" eaLnBrk="1" hangingPunct="1"/>
            <a:r>
              <a:rPr lang="en-US" sz="2000" dirty="0" smtClean="0">
                <a:latin typeface="Corbel (Body)"/>
                <a:cs typeface="Corbel (Body)"/>
              </a:rPr>
              <a:t>Future considerations, e.g., format migration</a:t>
            </a:r>
          </a:p>
          <a:p>
            <a:pPr eaLnBrk="1" hangingPunct="1"/>
            <a:r>
              <a:rPr lang="en-US" sz="2800" dirty="0" smtClean="0">
                <a:latin typeface="Corbel (Body)"/>
                <a:ea typeface="ＭＳ Ｐゴシック" pitchFamily="-110" charset="-128"/>
                <a:cs typeface="Corbel (Body)"/>
              </a:rPr>
              <a:t>Collection-level Metadata Specification</a:t>
            </a:r>
          </a:p>
          <a:p>
            <a:pPr lvl="1" eaLnBrk="1" hangingPunct="1"/>
            <a:r>
              <a:rPr lang="en-US" sz="2000" dirty="0" smtClean="0">
                <a:latin typeface="Corbel (Body)"/>
                <a:cs typeface="Corbel (Body)"/>
              </a:rPr>
              <a:t>Thoroughly defines the metadata elements</a:t>
            </a:r>
          </a:p>
          <a:p>
            <a:pPr lvl="1" eaLnBrk="1" hangingPunct="1"/>
            <a:r>
              <a:rPr lang="en-US" sz="2000" dirty="0" smtClean="0">
                <a:latin typeface="Corbel (Body)"/>
                <a:cs typeface="Corbel (Body)"/>
                <a:hlinkClick r:id="rId3"/>
              </a:rPr>
              <a:t>http://metaarchive.org/sites/default/files/conspectus_md_2005.html</a:t>
            </a:r>
            <a:endParaRPr lang="en-US" sz="2000" dirty="0" smtClean="0">
              <a:latin typeface="Corbel (Body)"/>
              <a:cs typeface="Corbel (Body)"/>
            </a:endParaRP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68</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US" b="0" dirty="0" smtClean="0">
                <a:solidFill>
                  <a:srgbClr val="F0AD00"/>
                </a:solidFill>
                <a:latin typeface="Corbel (Headings)"/>
                <a:ea typeface="ＭＳ Ｐゴシック" pitchFamily="-110" charset="-128"/>
                <a:cs typeface="Corbel (Headings)"/>
              </a:rPr>
              <a:t>MetaArchive Conspectus:</a:t>
            </a:r>
            <a:br>
              <a:rPr lang="en-US" b="0" dirty="0" smtClean="0">
                <a:solidFill>
                  <a:srgbClr val="F0AD00"/>
                </a:solidFill>
                <a:latin typeface="Corbel (Headings)"/>
                <a:ea typeface="ＭＳ Ｐゴシック" pitchFamily="-110" charset="-128"/>
                <a:cs typeface="Corbel (Headings)"/>
              </a:rPr>
            </a:br>
            <a:r>
              <a:rPr lang="en-US" b="0" dirty="0" smtClean="0">
                <a:solidFill>
                  <a:srgbClr val="F0AD00"/>
                </a:solidFill>
                <a:latin typeface="Corbel (Headings)"/>
                <a:ea typeface="ＭＳ Ｐゴシック" pitchFamily="-110" charset="-128"/>
                <a:cs typeface="Corbel (Headings)"/>
              </a:rPr>
              <a:t>	Descriptive Data</a:t>
            </a:r>
          </a:p>
        </p:txBody>
      </p:sp>
      <p:sp>
        <p:nvSpPr>
          <p:cNvPr id="34819" name="Rectangle 3"/>
          <p:cNvSpPr>
            <a:spLocks noGrp="1" noChangeArrowheads="1"/>
          </p:cNvSpPr>
          <p:nvPr>
            <p:ph type="body" idx="1"/>
          </p:nvPr>
        </p:nvSpPr>
        <p:spPr/>
        <p:txBody>
          <a:bodyPr/>
          <a:lstStyle/>
          <a:p>
            <a:pPr eaLnBrk="1" hangingPunct="1"/>
            <a:r>
              <a:rPr lang="en-US" dirty="0">
                <a:latin typeface="Corbel (Body)"/>
                <a:ea typeface="ＭＳ Ｐゴシック" pitchFamily="-110" charset="-128"/>
                <a:cs typeface="Corbel (Body)"/>
              </a:rPr>
              <a:t>Details explaining the ETD collection to be preserved</a:t>
            </a:r>
          </a:p>
          <a:p>
            <a:pPr lvl="1" eaLnBrk="1" hangingPunct="1"/>
            <a:r>
              <a:rPr lang="en-US" dirty="0">
                <a:latin typeface="Corbel (Body)"/>
                <a:cs typeface="Corbel (Body)"/>
              </a:rPr>
              <a:t>Title: formal name of the ETD collection</a:t>
            </a:r>
          </a:p>
          <a:p>
            <a:pPr lvl="1" eaLnBrk="1" hangingPunct="1"/>
            <a:r>
              <a:rPr lang="en-US" dirty="0">
                <a:latin typeface="Corbel (Body)"/>
                <a:cs typeface="Corbel (Body)"/>
              </a:rPr>
              <a:t>Alternative Title: other names for the collection</a:t>
            </a:r>
          </a:p>
          <a:p>
            <a:pPr lvl="1" eaLnBrk="1" hangingPunct="1"/>
            <a:r>
              <a:rPr lang="en-US" dirty="0">
                <a:latin typeface="Corbel (Body)"/>
                <a:cs typeface="Corbel (Body)"/>
              </a:rPr>
              <a:t>Description: explain or define the collection</a:t>
            </a:r>
          </a:p>
          <a:p>
            <a:pPr lvl="1" eaLnBrk="1" hangingPunct="1"/>
            <a:r>
              <a:rPr lang="en-US" dirty="0">
                <a:latin typeface="Corbel (Body)"/>
                <a:cs typeface="Corbel (Body)"/>
              </a:rPr>
              <a:t>Subjects: describe the collection using terms from a thesaurus or controlled vocabulary</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69</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t>Backups ≠ Digital Preservation</a:t>
            </a:r>
            <a:endParaRPr lang="en-US" sz="4000" b="0" dirty="0"/>
          </a:p>
        </p:txBody>
      </p:sp>
      <p:sp>
        <p:nvSpPr>
          <p:cNvPr id="3" name="Content Placeholder 2"/>
          <p:cNvSpPr>
            <a:spLocks noGrp="1"/>
          </p:cNvSpPr>
          <p:nvPr>
            <p:ph idx="1"/>
          </p:nvPr>
        </p:nvSpPr>
        <p:spPr/>
        <p:txBody>
          <a:bodyPr/>
          <a:lstStyle/>
          <a:p>
            <a:pPr marL="406400" indent="-406400" eaLnBrk="1" hangingPunct="1">
              <a:lnSpc>
                <a:spcPct val="90000"/>
              </a:lnSpc>
              <a:defRPr/>
            </a:pPr>
            <a:r>
              <a:rPr lang="en-US" dirty="0" smtClean="0">
                <a:latin typeface="Times New Roman" pitchFamily="-65" charset="0"/>
              </a:rPr>
              <a:t>Backups are tactical measures</a:t>
            </a:r>
          </a:p>
          <a:p>
            <a:pPr marL="806450" lvl="1" indent="-406400" eaLnBrk="1" hangingPunct="1">
              <a:lnSpc>
                <a:spcPct val="90000"/>
              </a:lnSpc>
              <a:defRPr/>
            </a:pPr>
            <a:r>
              <a:rPr lang="en-US" dirty="0" smtClean="0">
                <a:latin typeface="Times New Roman" pitchFamily="-65" charset="0"/>
              </a:rPr>
              <a:t>Make copies to restore originals after data loss event. </a:t>
            </a:r>
          </a:p>
          <a:p>
            <a:pPr marL="806450" lvl="1" indent="-406400" eaLnBrk="1" hangingPunct="1">
              <a:lnSpc>
                <a:spcPct val="90000"/>
              </a:lnSpc>
              <a:defRPr/>
            </a:pPr>
            <a:r>
              <a:rPr lang="en-US" dirty="0" smtClean="0">
                <a:latin typeface="Times New Roman" pitchFamily="-65" charset="0"/>
              </a:rPr>
              <a:t>Typically stored in a single location </a:t>
            </a:r>
          </a:p>
          <a:p>
            <a:pPr marL="1200150" lvl="2" indent="-400050" eaLnBrk="1" hangingPunct="1">
              <a:lnSpc>
                <a:spcPct val="90000"/>
              </a:lnSpc>
              <a:defRPr/>
            </a:pPr>
            <a:r>
              <a:rPr lang="en-US" dirty="0" smtClean="0">
                <a:latin typeface="Times New Roman" pitchFamily="-65" charset="0"/>
              </a:rPr>
              <a:t>Often nearby</a:t>
            </a:r>
          </a:p>
          <a:p>
            <a:pPr marL="1200150" lvl="2" indent="-400050" eaLnBrk="1" hangingPunct="1">
              <a:lnSpc>
                <a:spcPct val="90000"/>
              </a:lnSpc>
              <a:defRPr/>
            </a:pPr>
            <a:r>
              <a:rPr lang="en-US" dirty="0" smtClean="0">
                <a:latin typeface="Times New Roman" pitchFamily="-65" charset="0"/>
              </a:rPr>
              <a:t>Collocated with the servers backed up  </a:t>
            </a:r>
          </a:p>
          <a:p>
            <a:pPr marL="406400" indent="-406400" eaLnBrk="1" hangingPunct="1">
              <a:lnSpc>
                <a:spcPct val="90000"/>
              </a:lnSpc>
              <a:defRPr/>
            </a:pPr>
            <a:r>
              <a:rPr lang="en-US" dirty="0" smtClean="0">
                <a:latin typeface="Times New Roman" pitchFamily="-65" charset="0"/>
              </a:rPr>
              <a:t>Backups address short-term data loss with minimal investment resources  </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Footer Placeholder 4"/>
          <p:cNvSpPr>
            <a:spLocks noGrp="1"/>
          </p:cNvSpPr>
          <p:nvPr>
            <p:ph type="ftr" sz="quarter" idx="11"/>
          </p:nvPr>
        </p:nvSpPr>
        <p:spPr/>
        <p:txBody>
          <a:bodyPr/>
          <a:lstStyle/>
          <a:p>
            <a:r>
              <a:rPr lang="en-US" smtClean="0"/>
              <a:t>ETD 2010 Preservation Workshop</a:t>
            </a:r>
            <a:endParaRPr lang="en-US" dirty="0"/>
          </a:p>
        </p:txBody>
      </p:sp>
      <p:sp>
        <p:nvSpPr>
          <p:cNvPr id="6" name="Slide Number Placeholder 5"/>
          <p:cNvSpPr>
            <a:spLocks noGrp="1"/>
          </p:cNvSpPr>
          <p:nvPr>
            <p:ph type="sldNum" sz="quarter" idx="12"/>
          </p:nvPr>
        </p:nvSpPr>
        <p:spPr/>
        <p:txBody>
          <a:bodyPr/>
          <a:lstStyle/>
          <a:p>
            <a:fld id="{74D69E87-C031-0B45-A0C3-E4D4624E591B}"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en-US" sz="4000" b="0" dirty="0" smtClean="0">
                <a:solidFill>
                  <a:srgbClr val="F0AD00"/>
                </a:solidFill>
                <a:latin typeface="Corbel (Body)"/>
                <a:ea typeface="ＭＳ Ｐゴシック" pitchFamily="-110" charset="-128"/>
                <a:cs typeface="Corbel (Body)"/>
              </a:rPr>
              <a:t>MetaArchive Conspectus: URI</a:t>
            </a:r>
          </a:p>
        </p:txBody>
      </p:sp>
      <p:sp>
        <p:nvSpPr>
          <p:cNvPr id="36867" name="Rectangle 3"/>
          <p:cNvSpPr>
            <a:spLocks noGrp="1" noChangeArrowheads="1"/>
          </p:cNvSpPr>
          <p:nvPr>
            <p:ph type="body" idx="1"/>
          </p:nvPr>
        </p:nvSpPr>
        <p:spPr/>
        <p:txBody>
          <a:bodyPr/>
          <a:lstStyle/>
          <a:p>
            <a:pPr eaLnBrk="1" hangingPunct="1"/>
            <a:r>
              <a:rPr lang="en-US" dirty="0">
                <a:latin typeface="Corbel (Body)"/>
                <a:ea typeface="ＭＳ Ｐゴシック" pitchFamily="-110" charset="-128"/>
                <a:cs typeface="Corbel (Body)"/>
              </a:rPr>
              <a:t>Uniform Resource Identifier: usually a locator (URL) or name (URN)</a:t>
            </a:r>
          </a:p>
          <a:p>
            <a:pPr lvl="1" eaLnBrk="1" hangingPunct="1"/>
            <a:r>
              <a:rPr lang="en-US" dirty="0">
                <a:latin typeface="Corbel (Body)"/>
                <a:cs typeface="Corbel (Body)"/>
              </a:rPr>
              <a:t>Collection’s URI</a:t>
            </a:r>
          </a:p>
          <a:p>
            <a:pPr lvl="1" eaLnBrk="1" hangingPunct="1"/>
            <a:r>
              <a:rPr lang="en-US" dirty="0">
                <a:latin typeface="Corbel (Body)"/>
                <a:cs typeface="Corbel (Body)"/>
              </a:rPr>
              <a:t>Institution identifier: university assigned control number for the collection</a:t>
            </a:r>
          </a:p>
          <a:p>
            <a:pPr lvl="1" eaLnBrk="1" hangingPunct="1"/>
            <a:r>
              <a:rPr lang="en-US" dirty="0">
                <a:latin typeface="Corbel (Body)"/>
                <a:cs typeface="Corbel (Body)"/>
              </a:rPr>
              <a:t>Is available via: public URL</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70</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5448"/>
            <a:ext cx="8458200" cy="1252728"/>
          </a:xfrm>
        </p:spPr>
        <p:txBody>
          <a:bodyPr>
            <a:noAutofit/>
          </a:bodyPr>
          <a:lstStyle/>
          <a:p>
            <a:pPr eaLnBrk="1" hangingPunct="1"/>
            <a:r>
              <a:rPr lang="en-US" sz="4000" b="0" dirty="0" smtClean="0">
                <a:solidFill>
                  <a:srgbClr val="F0AD00"/>
                </a:solidFill>
                <a:latin typeface="Corbel (Headings)"/>
                <a:ea typeface="ＭＳ Ｐゴシック" pitchFamily="-110" charset="-128"/>
                <a:cs typeface="Corbel (Headings)"/>
              </a:rPr>
              <a:t>MetaArchive Conspectus: Coverage</a:t>
            </a:r>
          </a:p>
        </p:txBody>
      </p:sp>
      <p:sp>
        <p:nvSpPr>
          <p:cNvPr id="38915" name="Rectangle 3"/>
          <p:cNvSpPr>
            <a:spLocks noGrp="1" noChangeArrowheads="1"/>
          </p:cNvSpPr>
          <p:nvPr>
            <p:ph type="body" idx="1"/>
          </p:nvPr>
        </p:nvSpPr>
        <p:spPr/>
        <p:txBody>
          <a:bodyPr/>
          <a:lstStyle/>
          <a:p>
            <a:pPr eaLnBrk="1" hangingPunct="1">
              <a:lnSpc>
                <a:spcPct val="90000"/>
              </a:lnSpc>
            </a:pPr>
            <a:r>
              <a:rPr lang="en-US" dirty="0">
                <a:latin typeface="Corbel (Body)"/>
                <a:ea typeface="ＭＳ Ｐゴシック" pitchFamily="-110" charset="-128"/>
                <a:cs typeface="Corbel (Body)"/>
              </a:rPr>
              <a:t>Describe the collection in space and time</a:t>
            </a:r>
          </a:p>
          <a:p>
            <a:pPr lvl="1" eaLnBrk="1" hangingPunct="1">
              <a:lnSpc>
                <a:spcPct val="90000"/>
              </a:lnSpc>
            </a:pPr>
            <a:r>
              <a:rPr lang="en-US" dirty="0">
                <a:latin typeface="Corbel (Body)"/>
                <a:cs typeface="Corbel (Body)"/>
              </a:rPr>
              <a:t>Spatial Coverage: geographical location--place or areas associated with the collection</a:t>
            </a:r>
          </a:p>
          <a:p>
            <a:pPr lvl="1" eaLnBrk="1" hangingPunct="1">
              <a:lnSpc>
                <a:spcPct val="90000"/>
              </a:lnSpc>
            </a:pPr>
            <a:r>
              <a:rPr lang="en-US" dirty="0">
                <a:latin typeface="Corbel (Body)"/>
                <a:cs typeface="Corbel (Body)"/>
              </a:rPr>
              <a:t>Temporal Coverage: time periods associated with the collection</a:t>
            </a:r>
          </a:p>
          <a:p>
            <a:pPr lvl="1" eaLnBrk="1" hangingPunct="1">
              <a:lnSpc>
                <a:spcPct val="90000"/>
              </a:lnSpc>
            </a:pPr>
            <a:r>
              <a:rPr lang="en-US" dirty="0">
                <a:latin typeface="Corbel (Body)"/>
                <a:cs typeface="Corbel (Body)"/>
              </a:rPr>
              <a:t>Accumulation Date Range: span of dates when the collection was assembled</a:t>
            </a:r>
          </a:p>
          <a:p>
            <a:pPr lvl="1" eaLnBrk="1" hangingPunct="1">
              <a:lnSpc>
                <a:spcPct val="90000"/>
              </a:lnSpc>
            </a:pPr>
            <a:r>
              <a:rPr lang="en-US" dirty="0">
                <a:latin typeface="Corbel (Body)"/>
                <a:cs typeface="Corbel (Body)"/>
              </a:rPr>
              <a:t>Contents Date Range: dates of creation of the digital collection</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71</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n-US" b="0" dirty="0" smtClean="0">
                <a:latin typeface="Corbel"/>
                <a:ea typeface="ＭＳ Ｐゴシック" pitchFamily="-110" charset="-128"/>
                <a:cs typeface="Corbel"/>
              </a:rPr>
              <a:t>MetaArchive Conspectus:</a:t>
            </a:r>
            <a:br>
              <a:rPr lang="en-US" b="0" dirty="0" smtClean="0">
                <a:latin typeface="Corbel"/>
                <a:ea typeface="ＭＳ Ｐゴシック" pitchFamily="-110" charset="-128"/>
                <a:cs typeface="Corbel"/>
              </a:rPr>
            </a:br>
            <a:r>
              <a:rPr lang="en-US" b="0" dirty="0" smtClean="0">
                <a:latin typeface="Corbel"/>
                <a:ea typeface="ＭＳ Ｐゴシック" pitchFamily="-110" charset="-128"/>
                <a:cs typeface="Corbel"/>
              </a:rPr>
              <a:t>	Accrual Information</a:t>
            </a:r>
          </a:p>
        </p:txBody>
      </p:sp>
      <p:sp>
        <p:nvSpPr>
          <p:cNvPr id="40963" name="Rectangle 3"/>
          <p:cNvSpPr>
            <a:spLocks noGrp="1" noChangeArrowheads="1"/>
          </p:cNvSpPr>
          <p:nvPr>
            <p:ph type="body" idx="1"/>
          </p:nvPr>
        </p:nvSpPr>
        <p:spPr/>
        <p:txBody>
          <a:bodyPr/>
          <a:lstStyle/>
          <a:p>
            <a:pPr eaLnBrk="1" hangingPunct="1"/>
            <a:r>
              <a:rPr lang="en-US" dirty="0">
                <a:latin typeface="Corbel"/>
                <a:ea typeface="ＭＳ Ｐゴシック" pitchFamily="-110" charset="-128"/>
                <a:cs typeface="Corbel"/>
              </a:rPr>
              <a:t>Details about the anticipated growth of the ETD collection</a:t>
            </a:r>
          </a:p>
          <a:p>
            <a:pPr lvl="1" eaLnBrk="1" hangingPunct="1"/>
            <a:r>
              <a:rPr lang="en-US" dirty="0">
                <a:latin typeface="Corbel"/>
                <a:cs typeface="Corbel"/>
              </a:rPr>
              <a:t>Accrual Periodicity: frequency with which items will be added to the collection</a:t>
            </a:r>
          </a:p>
          <a:p>
            <a:pPr lvl="2" eaLnBrk="1" hangingPunct="1"/>
            <a:r>
              <a:rPr lang="en-US" dirty="0">
                <a:latin typeface="Corbel"/>
                <a:ea typeface="ＭＳ Ｐゴシック" pitchFamily="-110" charset="-128"/>
                <a:cs typeface="Corbel"/>
              </a:rPr>
              <a:t>Daily, Weekly, Monthly, …No longer adding</a:t>
            </a:r>
          </a:p>
          <a:p>
            <a:pPr lvl="1" eaLnBrk="1" hangingPunct="1"/>
            <a:r>
              <a:rPr lang="en-US" dirty="0">
                <a:latin typeface="Corbel"/>
                <a:cs typeface="Corbel"/>
              </a:rPr>
              <a:t>Accrual Policy: approach adopted to add items to the collection or anticipated growth</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72</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b="0" dirty="0" smtClean="0">
                <a:solidFill>
                  <a:srgbClr val="F0AD00"/>
                </a:solidFill>
                <a:latin typeface="Corbel"/>
                <a:ea typeface="ＭＳ Ｐゴシック" pitchFamily="-110" charset="-128"/>
                <a:cs typeface="Corbel"/>
              </a:rPr>
              <a:t>MetaArchive Conspectus:</a:t>
            </a:r>
            <a:br>
              <a:rPr lang="en-US" b="0" dirty="0" smtClean="0">
                <a:solidFill>
                  <a:srgbClr val="F0AD00"/>
                </a:solidFill>
                <a:latin typeface="Corbel"/>
                <a:ea typeface="ＭＳ Ｐゴシック" pitchFamily="-110" charset="-128"/>
                <a:cs typeface="Corbel"/>
              </a:rPr>
            </a:br>
            <a:r>
              <a:rPr lang="en-US" b="0" dirty="0" smtClean="0">
                <a:solidFill>
                  <a:srgbClr val="F0AD00"/>
                </a:solidFill>
                <a:latin typeface="Corbel"/>
                <a:ea typeface="ＭＳ Ｐゴシック" pitchFamily="-110" charset="-128"/>
                <a:cs typeface="Corbel"/>
              </a:rPr>
              <a:t>	Data Description</a:t>
            </a:r>
          </a:p>
        </p:txBody>
      </p:sp>
      <p:sp>
        <p:nvSpPr>
          <p:cNvPr id="43011" name="Rectangle 3"/>
          <p:cNvSpPr>
            <a:spLocks noGrp="1" noChangeArrowheads="1"/>
          </p:cNvSpPr>
          <p:nvPr>
            <p:ph type="body" idx="1"/>
          </p:nvPr>
        </p:nvSpPr>
        <p:spPr>
          <a:xfrm>
            <a:off x="381000" y="1524000"/>
            <a:ext cx="8337550" cy="4191000"/>
          </a:xfrm>
        </p:spPr>
        <p:txBody>
          <a:bodyPr/>
          <a:lstStyle/>
          <a:p>
            <a:pPr eaLnBrk="1" hangingPunct="1"/>
            <a:r>
              <a:rPr lang="en-US" dirty="0">
                <a:latin typeface="Corbel"/>
                <a:ea typeface="ＭＳ Ｐゴシック" pitchFamily="-110" charset="-128"/>
                <a:cs typeface="Corbel"/>
              </a:rPr>
              <a:t>Formatting, size and language information</a:t>
            </a:r>
          </a:p>
          <a:p>
            <a:pPr lvl="1" eaLnBrk="1" hangingPunct="1"/>
            <a:r>
              <a:rPr lang="en-US" dirty="0">
                <a:latin typeface="Corbel"/>
                <a:cs typeface="Corbel"/>
              </a:rPr>
              <a:t>Format Characteristics: physical or digital characteristics of the files in the collection</a:t>
            </a:r>
          </a:p>
          <a:p>
            <a:pPr lvl="2" eaLnBrk="1" hangingPunct="1">
              <a:buFontTx/>
              <a:buNone/>
            </a:pPr>
            <a:r>
              <a:rPr lang="en-US" dirty="0">
                <a:latin typeface="Corbel"/>
                <a:ea typeface="ＭＳ Ｐゴシック" pitchFamily="-110" charset="-128"/>
                <a:cs typeface="Corbel"/>
              </a:rPr>
              <a:t>audio: wav	image: jpg	text: </a:t>
            </a:r>
            <a:r>
              <a:rPr lang="en-US" dirty="0" err="1">
                <a:latin typeface="Corbel"/>
                <a:ea typeface="ＭＳ Ｐゴシック" pitchFamily="-110" charset="-128"/>
                <a:cs typeface="Corbel"/>
              </a:rPr>
              <a:t>pdf</a:t>
            </a:r>
            <a:r>
              <a:rPr lang="en-US" dirty="0">
                <a:latin typeface="Corbel"/>
                <a:ea typeface="ＭＳ Ｐゴシック" pitchFamily="-110" charset="-128"/>
                <a:cs typeface="Corbel"/>
              </a:rPr>
              <a:t>	video: mpeg</a:t>
            </a:r>
          </a:p>
          <a:p>
            <a:pPr lvl="1" eaLnBrk="1" hangingPunct="1"/>
            <a:r>
              <a:rPr lang="en-US" dirty="0">
                <a:latin typeface="Corbel"/>
                <a:cs typeface="Corbel"/>
              </a:rPr>
              <a:t>Language of the content of the collection</a:t>
            </a:r>
          </a:p>
          <a:p>
            <a:pPr lvl="1" eaLnBrk="1" hangingPunct="1"/>
            <a:r>
              <a:rPr lang="en-US" dirty="0">
                <a:latin typeface="Corbel"/>
                <a:cs typeface="Corbel"/>
              </a:rPr>
              <a:t>Type: genre or category of the content of the collection</a:t>
            </a:r>
          </a:p>
          <a:p>
            <a:pPr lvl="2" eaLnBrk="1" hangingPunct="1"/>
            <a:r>
              <a:rPr lang="en-US" dirty="0">
                <a:latin typeface="Corbel"/>
                <a:ea typeface="ＭＳ Ｐゴシック" pitchFamily="-110" charset="-128"/>
                <a:cs typeface="Corbel"/>
              </a:rPr>
              <a:t>Text, sound, datasets, software, animation, etc.</a:t>
            </a:r>
          </a:p>
          <a:p>
            <a:pPr lvl="1" eaLnBrk="1" hangingPunct="1"/>
            <a:r>
              <a:rPr lang="en-US" dirty="0">
                <a:latin typeface="Corbel"/>
                <a:cs typeface="Corbel"/>
              </a:rPr>
              <a:t>Extent: size or duration of the entire collection</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73</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n-US" b="0" dirty="0" smtClean="0">
                <a:solidFill>
                  <a:srgbClr val="F0AD00"/>
                </a:solidFill>
                <a:latin typeface="Corbel"/>
                <a:ea typeface="ＭＳ Ｐゴシック" pitchFamily="-110" charset="-128"/>
                <a:cs typeface="Corbel"/>
              </a:rPr>
              <a:t>MetaArchive Conspectus:</a:t>
            </a:r>
            <a:br>
              <a:rPr lang="en-US" b="0" dirty="0" smtClean="0">
                <a:solidFill>
                  <a:srgbClr val="F0AD00"/>
                </a:solidFill>
                <a:latin typeface="Corbel"/>
                <a:ea typeface="ＭＳ Ｐゴシック" pitchFamily="-110" charset="-128"/>
                <a:cs typeface="Corbel"/>
              </a:rPr>
            </a:br>
            <a:r>
              <a:rPr lang="en-US" b="0" dirty="0" smtClean="0">
                <a:solidFill>
                  <a:srgbClr val="F0AD00"/>
                </a:solidFill>
                <a:latin typeface="Corbel"/>
                <a:ea typeface="ＭＳ Ｐゴシック" pitchFamily="-110" charset="-128"/>
                <a:cs typeface="Corbel"/>
              </a:rPr>
              <a:t>	Rights and Ownership</a:t>
            </a:r>
          </a:p>
        </p:txBody>
      </p:sp>
      <p:sp>
        <p:nvSpPr>
          <p:cNvPr id="45059" name="Rectangle 3"/>
          <p:cNvSpPr>
            <a:spLocks noGrp="1" noChangeArrowheads="1"/>
          </p:cNvSpPr>
          <p:nvPr>
            <p:ph type="body" idx="1"/>
          </p:nvPr>
        </p:nvSpPr>
        <p:spPr>
          <a:xfrm>
            <a:off x="762000" y="1905000"/>
            <a:ext cx="8261350" cy="4191000"/>
          </a:xfrm>
        </p:spPr>
        <p:txBody>
          <a:bodyPr/>
          <a:lstStyle/>
          <a:p>
            <a:pPr eaLnBrk="1" hangingPunct="1">
              <a:lnSpc>
                <a:spcPct val="90000"/>
              </a:lnSpc>
            </a:pPr>
            <a:r>
              <a:rPr lang="en-US" sz="2800" dirty="0">
                <a:latin typeface="Corbel"/>
                <a:ea typeface="ＭＳ Ｐゴシック" pitchFamily="-110" charset="-128"/>
                <a:cs typeface="Corbel"/>
              </a:rPr>
              <a:t>Description of the collection’s intellectual property</a:t>
            </a:r>
          </a:p>
          <a:p>
            <a:pPr lvl="1" eaLnBrk="1" hangingPunct="1">
              <a:lnSpc>
                <a:spcPct val="90000"/>
              </a:lnSpc>
            </a:pPr>
            <a:r>
              <a:rPr lang="en-US" sz="2400" dirty="0">
                <a:latin typeface="Corbel"/>
                <a:cs typeface="Corbel"/>
              </a:rPr>
              <a:t>Creator: originator of the ETD collection</a:t>
            </a:r>
          </a:p>
          <a:p>
            <a:pPr lvl="1" eaLnBrk="1" hangingPunct="1">
              <a:lnSpc>
                <a:spcPct val="90000"/>
              </a:lnSpc>
            </a:pPr>
            <a:r>
              <a:rPr lang="en-US" sz="2400" dirty="0">
                <a:latin typeface="Corbel"/>
                <a:cs typeface="Corbel"/>
              </a:rPr>
              <a:t>Publisher: entity responsible for making the </a:t>
            </a:r>
            <a:r>
              <a:rPr lang="en-US" sz="2400" dirty="0" err="1">
                <a:latin typeface="Corbel"/>
                <a:cs typeface="Corbel"/>
              </a:rPr>
              <a:t>ETDs</a:t>
            </a:r>
            <a:r>
              <a:rPr lang="en-US" sz="2400" dirty="0">
                <a:latin typeface="Corbel"/>
                <a:cs typeface="Corbel"/>
              </a:rPr>
              <a:t> available</a:t>
            </a:r>
          </a:p>
          <a:p>
            <a:pPr lvl="1" eaLnBrk="1" hangingPunct="1">
              <a:lnSpc>
                <a:spcPct val="90000"/>
              </a:lnSpc>
            </a:pPr>
            <a:r>
              <a:rPr lang="en-US" sz="2400" dirty="0">
                <a:latin typeface="Corbel"/>
                <a:cs typeface="Corbel"/>
              </a:rPr>
              <a:t>Rights: statement about who owns the copyright</a:t>
            </a:r>
          </a:p>
          <a:p>
            <a:pPr lvl="1" eaLnBrk="1" hangingPunct="1">
              <a:lnSpc>
                <a:spcPct val="90000"/>
              </a:lnSpc>
            </a:pPr>
            <a:r>
              <a:rPr lang="en-US" sz="2400" dirty="0">
                <a:latin typeface="Corbel"/>
                <a:cs typeface="Corbel"/>
              </a:rPr>
              <a:t>Access Rights: statement of restrictions placed on the collection, including allowed users, charges, etc.</a:t>
            </a:r>
          </a:p>
          <a:p>
            <a:pPr lvl="2" eaLnBrk="1" hangingPunct="1">
              <a:lnSpc>
                <a:spcPct val="90000"/>
              </a:lnSpc>
              <a:buFontTx/>
              <a:buNone/>
            </a:pPr>
            <a:r>
              <a:rPr lang="en-US" sz="2000" dirty="0">
                <a:latin typeface="Corbel"/>
                <a:ea typeface="ＭＳ Ｐゴシック" pitchFamily="-110" charset="-128"/>
                <a:cs typeface="Corbel"/>
              </a:rPr>
              <a:t>Restricted	Unrestricted</a:t>
            </a:r>
          </a:p>
          <a:p>
            <a:pPr lvl="1" eaLnBrk="1" hangingPunct="1">
              <a:lnSpc>
                <a:spcPct val="90000"/>
              </a:lnSpc>
            </a:pPr>
            <a:r>
              <a:rPr lang="en-US" sz="2400" dirty="0">
                <a:latin typeface="Corbel"/>
                <a:cs typeface="Corbel"/>
              </a:rPr>
              <a:t>Custodial History: changes in ownership, custody of the collection, integrity and interpretation; provenance</a:t>
            </a:r>
          </a:p>
          <a:p>
            <a:pPr lvl="1" eaLnBrk="1" hangingPunct="1">
              <a:lnSpc>
                <a:spcPct val="90000"/>
              </a:lnSpc>
            </a:pPr>
            <a:r>
              <a:rPr lang="en-US" sz="2400" dirty="0">
                <a:latin typeface="Corbel"/>
                <a:cs typeface="Corbel"/>
              </a:rPr>
              <a:t>Manifestation: reformatting quality attribute</a:t>
            </a:r>
            <a:endParaRPr lang="en-US" sz="2400" dirty="0" smtClean="0">
              <a:latin typeface="Corbel"/>
              <a:cs typeface="Corbel"/>
            </a:endParaRPr>
          </a:p>
          <a:p>
            <a:pPr lvl="2" eaLnBrk="1" hangingPunct="1">
              <a:lnSpc>
                <a:spcPct val="90000"/>
              </a:lnSpc>
              <a:buFontTx/>
              <a:buNone/>
            </a:pPr>
            <a:r>
              <a:rPr lang="en-US" sz="2000" dirty="0" smtClean="0">
                <a:latin typeface="Corbel"/>
                <a:ea typeface="ＭＳ Ｐゴシック" pitchFamily="-110" charset="-128"/>
                <a:cs typeface="Corbel"/>
              </a:rPr>
              <a:t>	Access</a:t>
            </a:r>
            <a:r>
              <a:rPr lang="en-US" sz="2000" dirty="0" smtClean="0">
                <a:latin typeface="Corbel"/>
                <a:cs typeface="Corbel"/>
              </a:rPr>
              <a:t>	</a:t>
            </a:r>
            <a:r>
              <a:rPr lang="en-US" sz="2000" dirty="0" smtClean="0">
                <a:latin typeface="Corbel"/>
                <a:ea typeface="ＭＳ Ｐゴシック" pitchFamily="-110" charset="-128"/>
                <a:cs typeface="Corbel"/>
              </a:rPr>
              <a:t>Preservation	Replacement</a:t>
            </a:r>
            <a:endParaRPr lang="en-US" sz="2000" dirty="0">
              <a:latin typeface="Corbel"/>
              <a:ea typeface="ＭＳ Ｐゴシック" pitchFamily="-110" charset="-128"/>
              <a:cs typeface="Corbel"/>
            </a:endParaRP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74</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en-US" b="0" dirty="0" smtClean="0">
                <a:latin typeface="Corbel"/>
                <a:ea typeface="ＭＳ Ｐゴシック" pitchFamily="-110" charset="-128"/>
                <a:cs typeface="Corbel"/>
              </a:rPr>
              <a:t>MetaArchive Conspectus:</a:t>
            </a:r>
            <a:br>
              <a:rPr lang="en-US" b="0" dirty="0" smtClean="0">
                <a:latin typeface="Corbel"/>
                <a:ea typeface="ＭＳ Ｐゴシック" pitchFamily="-110" charset="-128"/>
                <a:cs typeface="Corbel"/>
              </a:rPr>
            </a:br>
            <a:r>
              <a:rPr lang="en-US" b="0" dirty="0" smtClean="0">
                <a:latin typeface="Corbel"/>
                <a:ea typeface="ＭＳ Ｐゴシック" pitchFamily="-110" charset="-128"/>
                <a:cs typeface="Corbel"/>
              </a:rPr>
              <a:t>	Related Resources</a:t>
            </a:r>
          </a:p>
        </p:txBody>
      </p:sp>
      <p:sp>
        <p:nvSpPr>
          <p:cNvPr id="47107" name="Rectangle 3"/>
          <p:cNvSpPr>
            <a:spLocks noGrp="1" noChangeArrowheads="1"/>
          </p:cNvSpPr>
          <p:nvPr>
            <p:ph type="body" idx="1"/>
          </p:nvPr>
        </p:nvSpPr>
        <p:spPr/>
        <p:txBody>
          <a:bodyPr/>
          <a:lstStyle/>
          <a:p>
            <a:pPr eaLnBrk="1" hangingPunct="1"/>
            <a:r>
              <a:rPr lang="en-US" dirty="0">
                <a:latin typeface="Corbel"/>
                <a:ea typeface="ＭＳ Ｐゴシック" pitchFamily="-110" charset="-128"/>
                <a:cs typeface="Corbel"/>
              </a:rPr>
              <a:t>Use of and references for the collection</a:t>
            </a:r>
          </a:p>
          <a:p>
            <a:pPr lvl="1" eaLnBrk="1" hangingPunct="1"/>
            <a:r>
              <a:rPr lang="en-US" dirty="0">
                <a:latin typeface="Corbel"/>
                <a:cs typeface="Corbel"/>
              </a:rPr>
              <a:t>Associated publications</a:t>
            </a:r>
          </a:p>
          <a:p>
            <a:pPr lvl="1" eaLnBrk="1" hangingPunct="1"/>
            <a:r>
              <a:rPr lang="en-US" dirty="0" err="1">
                <a:latin typeface="Corbel"/>
                <a:cs typeface="Corbel"/>
              </a:rPr>
              <a:t>Subcollections</a:t>
            </a:r>
            <a:endParaRPr lang="en-US" dirty="0">
              <a:latin typeface="Corbel"/>
              <a:cs typeface="Corbel"/>
            </a:endParaRPr>
          </a:p>
          <a:p>
            <a:pPr lvl="1" eaLnBrk="1" hangingPunct="1"/>
            <a:r>
              <a:rPr lang="en-US" dirty="0" err="1">
                <a:latin typeface="Corbel"/>
                <a:cs typeface="Corbel"/>
              </a:rPr>
              <a:t>Supercollections</a:t>
            </a:r>
            <a:endParaRPr lang="en-US" dirty="0">
              <a:latin typeface="Corbel"/>
              <a:cs typeface="Corbel"/>
            </a:endParaRPr>
          </a:p>
          <a:p>
            <a:pPr lvl="1" eaLnBrk="1" hangingPunct="1"/>
            <a:r>
              <a:rPr lang="en-US" dirty="0">
                <a:latin typeface="Corbel"/>
                <a:cs typeface="Corbel"/>
              </a:rPr>
              <a:t>Catalog or description</a:t>
            </a:r>
          </a:p>
          <a:p>
            <a:pPr lvl="1" eaLnBrk="1" hangingPunct="1"/>
            <a:r>
              <a:rPr lang="en-US" dirty="0">
                <a:latin typeface="Corbel"/>
                <a:cs typeface="Corbel"/>
              </a:rPr>
              <a:t>Cataloged status</a:t>
            </a:r>
          </a:p>
          <a:p>
            <a:pPr lvl="1" eaLnBrk="1" hangingPunct="1"/>
            <a:r>
              <a:rPr lang="en-US" dirty="0">
                <a:latin typeface="Corbel"/>
                <a:cs typeface="Corbel"/>
              </a:rPr>
              <a:t>Associated collections</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75</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n-US" b="0" dirty="0" smtClean="0">
                <a:latin typeface="Corbel"/>
                <a:ea typeface="ＭＳ Ｐゴシック" pitchFamily="-110" charset="-128"/>
                <a:cs typeface="Corbel"/>
              </a:rPr>
              <a:t>MetaArchive Conspectus:</a:t>
            </a:r>
            <a:br>
              <a:rPr lang="en-US" b="0" dirty="0" smtClean="0">
                <a:latin typeface="Corbel"/>
                <a:ea typeface="ＭＳ Ｐゴシック" pitchFamily="-110" charset="-128"/>
                <a:cs typeface="Corbel"/>
              </a:rPr>
            </a:br>
            <a:r>
              <a:rPr lang="en-US" b="0" dirty="0" smtClean="0">
                <a:latin typeface="Corbel"/>
                <a:ea typeface="ＭＳ Ｐゴシック" pitchFamily="-110" charset="-128"/>
                <a:cs typeface="Corbel"/>
              </a:rPr>
              <a:t>	Harvesting Information</a:t>
            </a:r>
          </a:p>
        </p:txBody>
      </p:sp>
      <p:sp>
        <p:nvSpPr>
          <p:cNvPr id="49155" name="Rectangle 3"/>
          <p:cNvSpPr>
            <a:spLocks noGrp="1" noChangeArrowheads="1"/>
          </p:cNvSpPr>
          <p:nvPr>
            <p:ph type="body" idx="1"/>
          </p:nvPr>
        </p:nvSpPr>
        <p:spPr/>
        <p:txBody>
          <a:bodyPr/>
          <a:lstStyle/>
          <a:p>
            <a:pPr eaLnBrk="1" hangingPunct="1">
              <a:lnSpc>
                <a:spcPct val="90000"/>
              </a:lnSpc>
            </a:pPr>
            <a:r>
              <a:rPr lang="en-US" sz="2800" dirty="0">
                <a:latin typeface="Corbel"/>
                <a:ea typeface="ＭＳ Ｐゴシック" pitchFamily="-110" charset="-128"/>
                <a:cs typeface="Corbel"/>
              </a:rPr>
              <a:t>Details about the web crawl that will gather the files into the ETD Dark Archive</a:t>
            </a:r>
          </a:p>
          <a:p>
            <a:pPr lvl="1" eaLnBrk="1" hangingPunct="1">
              <a:lnSpc>
                <a:spcPct val="90000"/>
              </a:lnSpc>
            </a:pPr>
            <a:r>
              <a:rPr lang="en-US" sz="2400" dirty="0">
                <a:latin typeface="Corbel"/>
                <a:cs typeface="Corbel"/>
              </a:rPr>
              <a:t>Harvest Procedure: Web crawl or OAI harvest</a:t>
            </a:r>
          </a:p>
          <a:p>
            <a:pPr lvl="1" eaLnBrk="1" hangingPunct="1">
              <a:lnSpc>
                <a:spcPct val="90000"/>
              </a:lnSpc>
            </a:pPr>
            <a:r>
              <a:rPr lang="en-US" sz="2400" dirty="0" err="1">
                <a:latin typeface="Corbel"/>
                <a:cs typeface="Corbel"/>
              </a:rPr>
              <a:t>Plugin</a:t>
            </a:r>
            <a:r>
              <a:rPr lang="en-US" sz="2400" dirty="0">
                <a:latin typeface="Corbel"/>
                <a:cs typeface="Corbel"/>
              </a:rPr>
              <a:t> Identifier: URI or URL</a:t>
            </a:r>
          </a:p>
          <a:p>
            <a:pPr lvl="1" eaLnBrk="1" hangingPunct="1">
              <a:lnSpc>
                <a:spcPct val="90000"/>
              </a:lnSpc>
            </a:pPr>
            <a:r>
              <a:rPr lang="en-US" sz="2400" dirty="0">
                <a:latin typeface="Corbel"/>
                <a:cs typeface="Corbel"/>
              </a:rPr>
              <a:t>Extra Parameters: Archival Units, e.g., year = 2007</a:t>
            </a:r>
          </a:p>
          <a:p>
            <a:pPr lvl="1" eaLnBrk="1" hangingPunct="1">
              <a:lnSpc>
                <a:spcPct val="90000"/>
              </a:lnSpc>
            </a:pPr>
            <a:r>
              <a:rPr lang="en-US" sz="2400" dirty="0">
                <a:latin typeface="Corbel"/>
                <a:cs typeface="Corbel"/>
              </a:rPr>
              <a:t>LOCKSS Manifest Page: permission to preserve</a:t>
            </a:r>
          </a:p>
          <a:p>
            <a:pPr lvl="1" eaLnBrk="1" hangingPunct="1">
              <a:lnSpc>
                <a:spcPct val="90000"/>
              </a:lnSpc>
            </a:pPr>
            <a:r>
              <a:rPr lang="en-US" sz="2400" dirty="0">
                <a:latin typeface="Corbel"/>
                <a:cs typeface="Corbel"/>
              </a:rPr>
              <a:t>OAI provider</a:t>
            </a:r>
          </a:p>
          <a:p>
            <a:pPr lvl="1" eaLnBrk="1" hangingPunct="1">
              <a:lnSpc>
                <a:spcPct val="90000"/>
              </a:lnSpc>
            </a:pPr>
            <a:r>
              <a:rPr lang="en-US" sz="2400" dirty="0">
                <a:latin typeface="Corbel"/>
                <a:cs typeface="Corbel"/>
              </a:rPr>
              <a:t>Risk Rank: designates the degree to which the collection is in jeopardy (5 choices from extreme to low risk)</a:t>
            </a:r>
          </a:p>
          <a:p>
            <a:pPr lvl="1" eaLnBrk="1" hangingPunct="1">
              <a:lnSpc>
                <a:spcPct val="90000"/>
              </a:lnSpc>
            </a:pPr>
            <a:r>
              <a:rPr lang="en-US" sz="2400" dirty="0">
                <a:latin typeface="Corbel"/>
                <a:cs typeface="Corbel"/>
              </a:rPr>
              <a:t>Risk Factors: describe the reason this collection is endangered.</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76</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990600"/>
            <a:ext cx="8077200" cy="1673352"/>
          </a:xfrm>
        </p:spPr>
        <p:txBody>
          <a:bodyPr/>
          <a:lstStyle/>
          <a:p>
            <a:pPr algn="ctr"/>
            <a:r>
              <a:rPr lang="en-US" b="0" dirty="0" smtClean="0">
                <a:solidFill>
                  <a:srgbClr val="F0AD00"/>
                </a:solidFill>
              </a:rPr>
              <a:t>MetaArchive</a:t>
            </a:r>
            <a:br>
              <a:rPr lang="en-US" b="0" dirty="0" smtClean="0">
                <a:solidFill>
                  <a:srgbClr val="F0AD00"/>
                </a:solidFill>
              </a:rPr>
            </a:br>
            <a:r>
              <a:rPr lang="en-US" b="0" dirty="0" smtClean="0">
                <a:solidFill>
                  <a:srgbClr val="F0AD00"/>
                </a:solidFill>
              </a:rPr>
              <a:t>A New Member’s Perspective</a:t>
            </a:r>
            <a:endParaRPr lang="en-US" b="0" dirty="0">
              <a:solidFill>
                <a:srgbClr val="F0AD00"/>
              </a:solidFill>
            </a:endParaRPr>
          </a:p>
        </p:txBody>
      </p:sp>
      <p:sp>
        <p:nvSpPr>
          <p:cNvPr id="8" name="Subtitle 7"/>
          <p:cNvSpPr>
            <a:spLocks noGrp="1"/>
          </p:cNvSpPr>
          <p:nvPr>
            <p:ph type="subTitle" idx="1"/>
          </p:nvPr>
        </p:nvSpPr>
        <p:spPr>
          <a:xfrm>
            <a:off x="457200" y="3505200"/>
            <a:ext cx="8077200" cy="1499616"/>
          </a:xfrm>
        </p:spPr>
        <p:txBody>
          <a:bodyPr/>
          <a:lstStyle/>
          <a:p>
            <a:pPr algn="ctr"/>
            <a:r>
              <a:rPr lang="en-US" dirty="0" smtClean="0"/>
              <a:t>Bill Donovan</a:t>
            </a:r>
          </a:p>
          <a:p>
            <a:pPr algn="ctr"/>
            <a:r>
              <a:rPr lang="en-US" dirty="0" smtClean="0"/>
              <a:t>Digital Imaging Librarian, ETD Administrator</a:t>
            </a:r>
          </a:p>
          <a:p>
            <a:pPr algn="ctr"/>
            <a:r>
              <a:rPr lang="en-US" dirty="0" smtClean="0"/>
              <a:t>Boston College</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0" y="452438"/>
            <a:ext cx="6705600" cy="784830"/>
          </a:xfrm>
          <a:solidFill>
            <a:schemeClr val="tx1"/>
          </a:solidFill>
          <a:ln>
            <a:noFill/>
          </a:ln>
        </p:spPr>
        <p:txBody>
          <a:bodyPr>
            <a:spAutoFit/>
          </a:bodyPr>
          <a:lstStyle/>
          <a:p>
            <a:pPr eaLnBrk="1" hangingPunct="1"/>
            <a:r>
              <a:rPr lang="en-US" b="0" dirty="0">
                <a:solidFill>
                  <a:srgbClr val="F0AD00"/>
                </a:solidFill>
              </a:rPr>
              <a:t>Open Access permission</a:t>
            </a:r>
          </a:p>
        </p:txBody>
      </p:sp>
      <p:pic>
        <p:nvPicPr>
          <p:cNvPr id="15363" name="Picture 5" descr="OA-consent"/>
          <p:cNvPicPr>
            <a:picLocks noChangeAspect="1" noChangeArrowheads="1"/>
          </p:cNvPicPr>
          <p:nvPr/>
        </p:nvPicPr>
        <p:blipFill>
          <a:blip r:embed="rId2" cstate="print"/>
          <a:srcRect/>
          <a:stretch>
            <a:fillRect/>
          </a:stretch>
        </p:blipFill>
        <p:spPr bwMode="auto">
          <a:xfrm>
            <a:off x="228600" y="1676400"/>
            <a:ext cx="8939710" cy="48768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FF1DA0BF-5810-1848-8135-4EEBB870FA03}" type="slidenum">
              <a:rPr lang="en-US" smtClean="0"/>
              <a:pPr/>
              <a:t>78</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914400" y="460375"/>
            <a:ext cx="7315200" cy="784830"/>
          </a:xfrm>
          <a:solidFill>
            <a:schemeClr val="tx1"/>
          </a:solidFill>
          <a:ln>
            <a:noFill/>
          </a:ln>
        </p:spPr>
        <p:txBody>
          <a:bodyPr>
            <a:spAutoFit/>
          </a:bodyPr>
          <a:lstStyle/>
          <a:p>
            <a:pPr eaLnBrk="1" hangingPunct="1"/>
            <a:r>
              <a:rPr lang="en-US" b="0" dirty="0">
                <a:solidFill>
                  <a:srgbClr val="F0AD00"/>
                </a:solidFill>
              </a:rPr>
              <a:t>ETD submission notification</a:t>
            </a:r>
          </a:p>
        </p:txBody>
      </p:sp>
      <p:pic>
        <p:nvPicPr>
          <p:cNvPr id="17411" name="Picture 5"/>
          <p:cNvPicPr>
            <a:picLocks noChangeAspect="1" noChangeArrowheads="1"/>
          </p:cNvPicPr>
          <p:nvPr/>
        </p:nvPicPr>
        <p:blipFill>
          <a:blip r:embed="rId2" cstate="print"/>
          <a:srcRect r="18733" b="50026"/>
          <a:stretch>
            <a:fillRect/>
          </a:stretch>
        </p:blipFill>
        <p:spPr bwMode="auto">
          <a:xfrm>
            <a:off x="98425" y="1828800"/>
            <a:ext cx="8912225" cy="342265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FF1DA0BF-5810-1848-8135-4EEBB870FA03}" type="slidenum">
              <a:rPr lang="en-US" smtClean="0"/>
              <a:pPr/>
              <a:t>79</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t>Digital Preservation is Strategic</a:t>
            </a:r>
            <a:endParaRPr lang="en-US" sz="4000" b="0" dirty="0"/>
          </a:p>
        </p:txBody>
      </p:sp>
      <p:sp>
        <p:nvSpPr>
          <p:cNvPr id="3" name="Content Placeholder 2"/>
          <p:cNvSpPr>
            <a:spLocks noGrp="1"/>
          </p:cNvSpPr>
          <p:nvPr>
            <p:ph idx="1"/>
          </p:nvPr>
        </p:nvSpPr>
        <p:spPr/>
        <p:txBody>
          <a:bodyPr/>
          <a:lstStyle/>
          <a:p>
            <a:pPr eaLnBrk="1" hangingPunct="1">
              <a:defRPr/>
            </a:pPr>
            <a:r>
              <a:rPr lang="en-US" sz="2800" dirty="0" smtClean="0">
                <a:latin typeface="Times New Roman" pitchFamily="-65" charset="0"/>
              </a:rPr>
              <a:t>Long-term, error-free storage and for the entire time span the information is required.</a:t>
            </a:r>
          </a:p>
          <a:p>
            <a:pPr eaLnBrk="1" hangingPunct="1">
              <a:defRPr/>
            </a:pPr>
            <a:r>
              <a:rPr lang="en-US" sz="2800" dirty="0" smtClean="0">
                <a:latin typeface="Times New Roman" pitchFamily="-65" charset="0"/>
              </a:rPr>
              <a:t>Realistically address issues in preserving information over time</a:t>
            </a:r>
          </a:p>
          <a:p>
            <a:pPr marL="749300" lvl="1" indent="-292100" eaLnBrk="1" hangingPunct="1">
              <a:lnSpc>
                <a:spcPct val="90000"/>
              </a:lnSpc>
              <a:defRPr/>
            </a:pPr>
            <a:r>
              <a:rPr lang="en-US" sz="2400" dirty="0" smtClean="0">
                <a:latin typeface="Times New Roman" pitchFamily="-65" charset="0"/>
              </a:rPr>
              <a:t>Ongoing investment</a:t>
            </a:r>
          </a:p>
          <a:p>
            <a:pPr lvl="1" eaLnBrk="1" hangingPunct="1">
              <a:defRPr/>
            </a:pPr>
            <a:r>
              <a:rPr lang="en-US" sz="2400" dirty="0" smtClean="0">
                <a:latin typeface="Times New Roman" pitchFamily="-65" charset="0"/>
              </a:rPr>
              <a:t>Geographically dispersed set of secure caches  </a:t>
            </a:r>
          </a:p>
          <a:p>
            <a:pPr lvl="1" eaLnBrk="1" hangingPunct="1">
              <a:defRPr/>
            </a:pPr>
            <a:r>
              <a:rPr lang="en-US" sz="2400" dirty="0" smtClean="0">
                <a:latin typeface="Times New Roman" pitchFamily="-65" charset="0"/>
              </a:rPr>
              <a:t>Multi-institutional collaboration</a:t>
            </a:r>
          </a:p>
          <a:p>
            <a:pPr marL="349250" indent="-292100" eaLnBrk="1" hangingPunct="1">
              <a:lnSpc>
                <a:spcPct val="90000"/>
              </a:lnSpc>
              <a:defRPr/>
            </a:pPr>
            <a:r>
              <a:rPr lang="en-US" sz="2800" dirty="0" smtClean="0">
                <a:latin typeface="Times New Roman" pitchFamily="-65" charset="0"/>
              </a:rPr>
              <a:t>DDPN: Distributed Digital Preservation Network</a:t>
            </a: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Footer Placeholder 4"/>
          <p:cNvSpPr>
            <a:spLocks noGrp="1"/>
          </p:cNvSpPr>
          <p:nvPr>
            <p:ph type="ftr" sz="quarter" idx="11"/>
          </p:nvPr>
        </p:nvSpPr>
        <p:spPr/>
        <p:txBody>
          <a:bodyPr/>
          <a:lstStyle/>
          <a:p>
            <a:r>
              <a:rPr lang="en-US" smtClean="0"/>
              <a:t>ETD 2010 Preservation Workshop</a:t>
            </a:r>
            <a:endParaRPr lang="en-US" dirty="0"/>
          </a:p>
        </p:txBody>
      </p:sp>
      <p:sp>
        <p:nvSpPr>
          <p:cNvPr id="6" name="Slide Number Placeholder 5"/>
          <p:cNvSpPr>
            <a:spLocks noGrp="1"/>
          </p:cNvSpPr>
          <p:nvPr>
            <p:ph type="sldNum" sz="quarter" idx="12"/>
          </p:nvPr>
        </p:nvSpPr>
        <p:spPr/>
        <p:txBody>
          <a:bodyPr/>
          <a:lstStyle/>
          <a:p>
            <a:fld id="{74D69E87-C031-0B45-A0C3-E4D4624E591B}"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295400" y="490538"/>
            <a:ext cx="6781800" cy="784830"/>
          </a:xfrm>
          <a:solidFill>
            <a:schemeClr val="tx1"/>
          </a:solidFill>
          <a:ln>
            <a:noFill/>
          </a:ln>
        </p:spPr>
        <p:txBody>
          <a:bodyPr>
            <a:spAutoFit/>
          </a:bodyPr>
          <a:lstStyle/>
          <a:p>
            <a:pPr eaLnBrk="1" hangingPunct="1"/>
            <a:r>
              <a:rPr lang="en-US" b="0" dirty="0">
                <a:solidFill>
                  <a:srgbClr val="F0AD00"/>
                </a:solidFill>
              </a:rPr>
              <a:t>Preservation file formats</a:t>
            </a:r>
          </a:p>
        </p:txBody>
      </p:sp>
      <p:pic>
        <p:nvPicPr>
          <p:cNvPr id="22531" name="Picture 5"/>
          <p:cNvPicPr>
            <a:picLocks noChangeAspect="1" noChangeArrowheads="1"/>
          </p:cNvPicPr>
          <p:nvPr/>
        </p:nvPicPr>
        <p:blipFill>
          <a:blip r:embed="rId2" cstate="print"/>
          <a:srcRect l="16667" t="13333" r="16667" b="3307"/>
          <a:stretch>
            <a:fillRect/>
          </a:stretch>
        </p:blipFill>
        <p:spPr bwMode="auto">
          <a:xfrm>
            <a:off x="1219200" y="1420813"/>
            <a:ext cx="6846888" cy="5359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FF1DA0BF-5810-1848-8135-4EEBB870FA03}" type="slidenum">
              <a:rPr lang="en-US" smtClean="0"/>
              <a:pPr/>
              <a:t>80</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Date Placeholder 2"/>
          <p:cNvSpPr>
            <a:spLocks noGrp="1"/>
          </p:cNvSpPr>
          <p:nvPr>
            <p:ph type="dt" sz="quarter" idx="10"/>
          </p:nvPr>
        </p:nvSpPr>
        <p:spPr/>
        <p:txBody>
          <a:bodyPr/>
          <a:lstStyle/>
          <a:p>
            <a:pPr>
              <a:defRPr/>
            </a:pPr>
            <a:r>
              <a:rPr lang="en-US" smtClean="0"/>
              <a:t>6/16/2010</a:t>
            </a:r>
            <a:endParaRPr lang="en-US"/>
          </a:p>
        </p:txBody>
      </p:sp>
      <p:sp>
        <p:nvSpPr>
          <p:cNvPr id="22" name="Footer Placeholder 3"/>
          <p:cNvSpPr>
            <a:spLocks noGrp="1"/>
          </p:cNvSpPr>
          <p:nvPr>
            <p:ph type="ftr" sz="quarter" idx="11"/>
          </p:nvPr>
        </p:nvSpPr>
        <p:spPr/>
        <p:txBody>
          <a:bodyPr/>
          <a:lstStyle/>
          <a:p>
            <a:pPr>
              <a:defRPr/>
            </a:pPr>
            <a:r>
              <a:rPr lang="en-US" smtClean="0"/>
              <a:t>ETD 2010 Preservation Workshop</a:t>
            </a:r>
            <a:endParaRPr lang="en-US"/>
          </a:p>
        </p:txBody>
      </p:sp>
      <p:sp>
        <p:nvSpPr>
          <p:cNvPr id="23" name="Slide Number Placeholder 4"/>
          <p:cNvSpPr>
            <a:spLocks noGrp="1"/>
          </p:cNvSpPr>
          <p:nvPr>
            <p:ph type="sldNum" sz="quarter" idx="12"/>
          </p:nvPr>
        </p:nvSpPr>
        <p:spPr/>
        <p:txBody>
          <a:bodyPr/>
          <a:lstStyle/>
          <a:p>
            <a:pPr>
              <a:defRPr/>
            </a:pPr>
            <a:fld id="{37F497E6-48AE-4E55-BFB3-DE8577740024}" type="slidenum">
              <a:rPr lang="en-US"/>
              <a:pPr>
                <a:defRPr/>
              </a:pPr>
              <a:t>81</a:t>
            </a:fld>
            <a:endParaRPr lang="en-US"/>
          </a:p>
        </p:txBody>
      </p:sp>
      <p:pic>
        <p:nvPicPr>
          <p:cNvPr id="5125" name="Picture 33"/>
          <p:cNvPicPr>
            <a:picLocks noChangeAspect="1" noChangeArrowheads="1"/>
          </p:cNvPicPr>
          <p:nvPr/>
        </p:nvPicPr>
        <p:blipFill>
          <a:blip r:embed="rId2" cstate="print"/>
          <a:srcRect l="18658" t="18011" r="67111" b="72108"/>
          <a:stretch>
            <a:fillRect/>
          </a:stretch>
        </p:blipFill>
        <p:spPr bwMode="auto">
          <a:xfrm>
            <a:off x="2514600" y="5286375"/>
            <a:ext cx="1238250" cy="657225"/>
          </a:xfrm>
          <a:prstGeom prst="rect">
            <a:avLst/>
          </a:prstGeom>
          <a:noFill/>
          <a:ln w="9525">
            <a:noFill/>
            <a:miter lim="800000"/>
            <a:headEnd/>
            <a:tailEnd/>
          </a:ln>
        </p:spPr>
      </p:pic>
      <p:sp>
        <p:nvSpPr>
          <p:cNvPr id="20488" name="Rectangle 8"/>
          <p:cNvSpPr>
            <a:spLocks noGrp="1" noChangeArrowheads="1"/>
          </p:cNvSpPr>
          <p:nvPr>
            <p:ph type="title"/>
          </p:nvPr>
        </p:nvSpPr>
        <p:spPr/>
        <p:txBody>
          <a:bodyPr/>
          <a:lstStyle/>
          <a:p>
            <a:pPr eaLnBrk="1" hangingPunct="1">
              <a:defRPr/>
            </a:pPr>
            <a:r>
              <a:rPr lang="en-US" smtClean="0"/>
              <a:t>MetaArchive’s ETD network</a:t>
            </a:r>
          </a:p>
        </p:txBody>
      </p:sp>
      <p:sp>
        <p:nvSpPr>
          <p:cNvPr id="20486" name="Rectangle 6"/>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n"/>
              <a:defRPr/>
            </a:pPr>
            <a:endParaRPr lang="en-US" sz="3200">
              <a:effectLst>
                <a:outerShdw blurRad="38100" dist="38100" dir="2700000" algn="tl">
                  <a:srgbClr val="000000"/>
                </a:outerShdw>
              </a:effectLst>
              <a:latin typeface="Tahoma" pitchFamily="34" charset="0"/>
            </a:endParaRPr>
          </a:p>
        </p:txBody>
      </p:sp>
      <p:sp>
        <p:nvSpPr>
          <p:cNvPr id="20487" name="Rectangle 7"/>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n"/>
              <a:defRPr/>
            </a:pPr>
            <a:endParaRPr lang="en-US" sz="3200">
              <a:effectLst>
                <a:outerShdw blurRad="38100" dist="38100" dir="2700000" algn="tl">
                  <a:srgbClr val="000000"/>
                </a:outerShdw>
              </a:effectLst>
              <a:latin typeface="Tahoma" pitchFamily="34" charset="0"/>
            </a:endParaRPr>
          </a:p>
        </p:txBody>
      </p:sp>
      <p:pic>
        <p:nvPicPr>
          <p:cNvPr id="5129" name="Picture 19"/>
          <p:cNvPicPr>
            <a:picLocks noChangeAspect="1" noChangeArrowheads="1"/>
          </p:cNvPicPr>
          <p:nvPr/>
        </p:nvPicPr>
        <p:blipFill>
          <a:blip r:embed="rId3" cstate="print"/>
          <a:srcRect l="14600" t="20053" r="70866" b="69974"/>
          <a:stretch>
            <a:fillRect/>
          </a:stretch>
        </p:blipFill>
        <p:spPr bwMode="auto">
          <a:xfrm>
            <a:off x="2514600" y="1676400"/>
            <a:ext cx="1285875" cy="809625"/>
          </a:xfrm>
          <a:prstGeom prst="rect">
            <a:avLst/>
          </a:prstGeom>
          <a:noFill/>
          <a:ln w="9525">
            <a:noFill/>
            <a:miter lim="800000"/>
            <a:headEnd/>
            <a:tailEnd/>
          </a:ln>
        </p:spPr>
      </p:pic>
      <p:pic>
        <p:nvPicPr>
          <p:cNvPr id="5130" name="Picture 20"/>
          <p:cNvPicPr>
            <a:picLocks noChangeAspect="1" noChangeArrowheads="1"/>
          </p:cNvPicPr>
          <p:nvPr/>
        </p:nvPicPr>
        <p:blipFill>
          <a:blip r:embed="rId4" cstate="print"/>
          <a:srcRect l="16805" t="17728" r="69754" b="62784"/>
          <a:stretch>
            <a:fillRect/>
          </a:stretch>
        </p:blipFill>
        <p:spPr bwMode="auto">
          <a:xfrm>
            <a:off x="5410200" y="1600200"/>
            <a:ext cx="1057275" cy="904875"/>
          </a:xfrm>
          <a:prstGeom prst="rect">
            <a:avLst/>
          </a:prstGeom>
          <a:noFill/>
          <a:ln w="9525">
            <a:noFill/>
            <a:miter lim="800000"/>
            <a:headEnd/>
            <a:tailEnd/>
          </a:ln>
        </p:spPr>
      </p:pic>
      <p:sp>
        <p:nvSpPr>
          <p:cNvPr id="5131" name="AutoShape 21"/>
          <p:cNvSpPr>
            <a:spLocks noChangeArrowheads="1"/>
          </p:cNvSpPr>
          <p:nvPr/>
        </p:nvSpPr>
        <p:spPr bwMode="auto">
          <a:xfrm>
            <a:off x="3048000" y="2514600"/>
            <a:ext cx="3124200" cy="2743200"/>
          </a:xfrm>
          <a:prstGeom prst="hexagon">
            <a:avLst>
              <a:gd name="adj" fmla="val 28472"/>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5132" name="Line 22"/>
          <p:cNvSpPr>
            <a:spLocks noChangeShapeType="1"/>
          </p:cNvSpPr>
          <p:nvPr/>
        </p:nvSpPr>
        <p:spPr bwMode="auto">
          <a:xfrm>
            <a:off x="3810000" y="2514600"/>
            <a:ext cx="1568450" cy="2743200"/>
          </a:xfrm>
          <a:prstGeom prst="line">
            <a:avLst/>
          </a:prstGeom>
          <a:noFill/>
          <a:ln w="9525">
            <a:solidFill>
              <a:schemeClr val="tx1"/>
            </a:solidFill>
            <a:round/>
            <a:headEnd/>
            <a:tailEnd/>
          </a:ln>
        </p:spPr>
        <p:txBody>
          <a:bodyPr/>
          <a:lstStyle/>
          <a:p>
            <a:endParaRPr lang="en-US"/>
          </a:p>
        </p:txBody>
      </p:sp>
      <p:sp>
        <p:nvSpPr>
          <p:cNvPr id="5133" name="Line 23"/>
          <p:cNvSpPr>
            <a:spLocks noChangeShapeType="1"/>
          </p:cNvSpPr>
          <p:nvPr/>
        </p:nvSpPr>
        <p:spPr bwMode="auto">
          <a:xfrm flipH="1">
            <a:off x="3822700" y="2514600"/>
            <a:ext cx="1549400" cy="2743200"/>
          </a:xfrm>
          <a:prstGeom prst="line">
            <a:avLst/>
          </a:prstGeom>
          <a:noFill/>
          <a:ln w="9525">
            <a:solidFill>
              <a:schemeClr val="tx1"/>
            </a:solidFill>
            <a:round/>
            <a:headEnd/>
            <a:tailEnd/>
          </a:ln>
        </p:spPr>
        <p:txBody>
          <a:bodyPr/>
          <a:lstStyle/>
          <a:p>
            <a:endParaRPr lang="en-US"/>
          </a:p>
        </p:txBody>
      </p:sp>
      <p:sp>
        <p:nvSpPr>
          <p:cNvPr id="5134" name="Line 24"/>
          <p:cNvSpPr>
            <a:spLocks noChangeShapeType="1"/>
          </p:cNvSpPr>
          <p:nvPr/>
        </p:nvSpPr>
        <p:spPr bwMode="auto">
          <a:xfrm>
            <a:off x="3048000" y="3886200"/>
            <a:ext cx="3117850" cy="0"/>
          </a:xfrm>
          <a:prstGeom prst="line">
            <a:avLst/>
          </a:prstGeom>
          <a:noFill/>
          <a:ln w="9525">
            <a:solidFill>
              <a:schemeClr val="tx1"/>
            </a:solidFill>
            <a:round/>
            <a:headEnd/>
            <a:tailEnd/>
          </a:ln>
        </p:spPr>
        <p:txBody>
          <a:bodyPr/>
          <a:lstStyle/>
          <a:p>
            <a:endParaRPr lang="en-US"/>
          </a:p>
        </p:txBody>
      </p:sp>
      <p:sp>
        <p:nvSpPr>
          <p:cNvPr id="5135" name="Line 25"/>
          <p:cNvSpPr>
            <a:spLocks noChangeShapeType="1"/>
          </p:cNvSpPr>
          <p:nvPr/>
        </p:nvSpPr>
        <p:spPr bwMode="auto">
          <a:xfrm flipV="1">
            <a:off x="3048000" y="2508250"/>
            <a:ext cx="2349500" cy="1377950"/>
          </a:xfrm>
          <a:prstGeom prst="line">
            <a:avLst/>
          </a:prstGeom>
          <a:noFill/>
          <a:ln w="9525">
            <a:solidFill>
              <a:schemeClr val="tx1"/>
            </a:solidFill>
            <a:round/>
            <a:headEnd/>
            <a:tailEnd/>
          </a:ln>
        </p:spPr>
        <p:txBody>
          <a:bodyPr/>
          <a:lstStyle/>
          <a:p>
            <a:endParaRPr lang="en-US"/>
          </a:p>
        </p:txBody>
      </p:sp>
      <p:sp>
        <p:nvSpPr>
          <p:cNvPr id="5136" name="Line 26"/>
          <p:cNvSpPr>
            <a:spLocks noChangeShapeType="1"/>
          </p:cNvSpPr>
          <p:nvPr/>
        </p:nvSpPr>
        <p:spPr bwMode="auto">
          <a:xfrm flipH="1" flipV="1">
            <a:off x="3822700" y="2508250"/>
            <a:ext cx="2349500" cy="1377950"/>
          </a:xfrm>
          <a:prstGeom prst="line">
            <a:avLst/>
          </a:prstGeom>
          <a:noFill/>
          <a:ln w="9525">
            <a:solidFill>
              <a:schemeClr val="tx1"/>
            </a:solidFill>
            <a:round/>
            <a:headEnd/>
            <a:tailEnd/>
          </a:ln>
        </p:spPr>
        <p:txBody>
          <a:bodyPr/>
          <a:lstStyle/>
          <a:p>
            <a:endParaRPr lang="en-US"/>
          </a:p>
        </p:txBody>
      </p:sp>
      <p:sp>
        <p:nvSpPr>
          <p:cNvPr id="5137" name="Line 27"/>
          <p:cNvSpPr>
            <a:spLocks noChangeShapeType="1"/>
          </p:cNvSpPr>
          <p:nvPr/>
        </p:nvSpPr>
        <p:spPr bwMode="auto">
          <a:xfrm flipV="1">
            <a:off x="3810000" y="3886200"/>
            <a:ext cx="2355850" cy="1371600"/>
          </a:xfrm>
          <a:prstGeom prst="line">
            <a:avLst/>
          </a:prstGeom>
          <a:noFill/>
          <a:ln w="9525">
            <a:solidFill>
              <a:schemeClr val="tx1"/>
            </a:solidFill>
            <a:round/>
            <a:headEnd/>
            <a:tailEnd/>
          </a:ln>
        </p:spPr>
        <p:txBody>
          <a:bodyPr/>
          <a:lstStyle/>
          <a:p>
            <a:endParaRPr lang="en-US"/>
          </a:p>
        </p:txBody>
      </p:sp>
      <p:sp>
        <p:nvSpPr>
          <p:cNvPr id="5138" name="Line 28"/>
          <p:cNvSpPr>
            <a:spLocks noChangeShapeType="1"/>
          </p:cNvSpPr>
          <p:nvPr/>
        </p:nvSpPr>
        <p:spPr bwMode="auto">
          <a:xfrm flipH="1" flipV="1">
            <a:off x="3048000" y="3886200"/>
            <a:ext cx="2362200" cy="1371600"/>
          </a:xfrm>
          <a:prstGeom prst="line">
            <a:avLst/>
          </a:prstGeom>
          <a:noFill/>
          <a:ln w="9525">
            <a:solidFill>
              <a:schemeClr val="tx1"/>
            </a:solidFill>
            <a:round/>
            <a:headEnd/>
            <a:tailEnd/>
          </a:ln>
        </p:spPr>
        <p:txBody>
          <a:bodyPr/>
          <a:lstStyle/>
          <a:p>
            <a:endParaRPr lang="en-US"/>
          </a:p>
        </p:txBody>
      </p:sp>
      <p:sp>
        <p:nvSpPr>
          <p:cNvPr id="5139" name="Line 29"/>
          <p:cNvSpPr>
            <a:spLocks noChangeShapeType="1"/>
          </p:cNvSpPr>
          <p:nvPr/>
        </p:nvSpPr>
        <p:spPr bwMode="auto">
          <a:xfrm>
            <a:off x="5410200" y="2514600"/>
            <a:ext cx="0" cy="2743200"/>
          </a:xfrm>
          <a:prstGeom prst="line">
            <a:avLst/>
          </a:prstGeom>
          <a:noFill/>
          <a:ln w="9525">
            <a:solidFill>
              <a:schemeClr val="tx1"/>
            </a:solidFill>
            <a:round/>
            <a:headEnd/>
            <a:tailEnd/>
          </a:ln>
        </p:spPr>
        <p:txBody>
          <a:bodyPr/>
          <a:lstStyle/>
          <a:p>
            <a:endParaRPr lang="en-US"/>
          </a:p>
        </p:txBody>
      </p:sp>
      <p:sp>
        <p:nvSpPr>
          <p:cNvPr id="5140" name="Line 30"/>
          <p:cNvSpPr>
            <a:spLocks noChangeShapeType="1"/>
          </p:cNvSpPr>
          <p:nvPr/>
        </p:nvSpPr>
        <p:spPr bwMode="auto">
          <a:xfrm>
            <a:off x="3810000" y="2514600"/>
            <a:ext cx="0" cy="2743200"/>
          </a:xfrm>
          <a:prstGeom prst="line">
            <a:avLst/>
          </a:prstGeom>
          <a:noFill/>
          <a:ln w="9525">
            <a:solidFill>
              <a:schemeClr val="tx1"/>
            </a:solidFill>
            <a:round/>
            <a:headEnd/>
            <a:tailEnd/>
          </a:ln>
        </p:spPr>
        <p:txBody>
          <a:bodyPr/>
          <a:lstStyle/>
          <a:p>
            <a:endParaRPr lang="en-US"/>
          </a:p>
        </p:txBody>
      </p:sp>
      <p:pic>
        <p:nvPicPr>
          <p:cNvPr id="5141" name="Picture 31"/>
          <p:cNvPicPr>
            <a:picLocks noChangeAspect="1" noChangeArrowheads="1"/>
          </p:cNvPicPr>
          <p:nvPr/>
        </p:nvPicPr>
        <p:blipFill>
          <a:blip r:embed="rId5" cstate="print"/>
          <a:srcRect l="16133" t="17813" r="66667" b="73387"/>
          <a:stretch>
            <a:fillRect/>
          </a:stretch>
        </p:blipFill>
        <p:spPr bwMode="auto">
          <a:xfrm>
            <a:off x="1600200" y="3581400"/>
            <a:ext cx="1381125" cy="571500"/>
          </a:xfrm>
          <a:prstGeom prst="rect">
            <a:avLst/>
          </a:prstGeom>
          <a:noFill/>
          <a:ln w="9525">
            <a:noFill/>
            <a:miter lim="800000"/>
            <a:headEnd/>
            <a:tailEnd/>
          </a:ln>
        </p:spPr>
      </p:pic>
      <p:pic>
        <p:nvPicPr>
          <p:cNvPr id="5142" name="Picture 32" descr="BC-shield"/>
          <p:cNvPicPr>
            <a:picLocks noChangeAspect="1" noChangeArrowheads="1"/>
          </p:cNvPicPr>
          <p:nvPr/>
        </p:nvPicPr>
        <p:blipFill>
          <a:blip r:embed="rId6" cstate="print"/>
          <a:srcRect/>
          <a:stretch>
            <a:fillRect/>
          </a:stretch>
        </p:blipFill>
        <p:spPr bwMode="auto">
          <a:xfrm>
            <a:off x="6248400" y="3429000"/>
            <a:ext cx="914400" cy="914400"/>
          </a:xfrm>
          <a:prstGeom prst="rect">
            <a:avLst/>
          </a:prstGeom>
          <a:noFill/>
          <a:ln w="9525">
            <a:noFill/>
            <a:miter lim="800000"/>
            <a:headEnd/>
            <a:tailEnd/>
          </a:ln>
        </p:spPr>
      </p:pic>
      <p:pic>
        <p:nvPicPr>
          <p:cNvPr id="5143" name="Picture 34"/>
          <p:cNvPicPr>
            <a:picLocks noChangeAspect="1" noChangeArrowheads="1"/>
          </p:cNvPicPr>
          <p:nvPr/>
        </p:nvPicPr>
        <p:blipFill>
          <a:blip r:embed="rId7" cstate="print"/>
          <a:srcRect l="13467" t="17920" r="67867" b="72533"/>
          <a:stretch>
            <a:fillRect/>
          </a:stretch>
        </p:blipFill>
        <p:spPr bwMode="auto">
          <a:xfrm>
            <a:off x="5486400" y="5257800"/>
            <a:ext cx="1517650" cy="48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l="6250" t="6250" r="18750" b="20313"/>
          <a:stretch>
            <a:fillRect/>
          </a:stretch>
        </p:blipFill>
        <p:spPr bwMode="auto">
          <a:xfrm>
            <a:off x="0" y="-304800"/>
            <a:ext cx="9144000" cy="71628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6/16/2010</a:t>
            </a:r>
            <a:endParaRPr lang="en-US"/>
          </a:p>
        </p:txBody>
      </p:sp>
      <p:sp>
        <p:nvSpPr>
          <p:cNvPr id="4" name="Slide Number Placeholder 3"/>
          <p:cNvSpPr>
            <a:spLocks noGrp="1"/>
          </p:cNvSpPr>
          <p:nvPr>
            <p:ph type="sldNum" sz="quarter" idx="12"/>
          </p:nvPr>
        </p:nvSpPr>
        <p:spPr/>
        <p:txBody>
          <a:bodyPr/>
          <a:lstStyle/>
          <a:p>
            <a:fld id="{848F3B02-5510-1A47-AAA5-FAC36CB8BB49}" type="slidenum">
              <a:rPr lang="en-US" smtClean="0"/>
              <a:pPr/>
              <a:t>82</a:t>
            </a:fld>
            <a:endParaRPr lang="en-US"/>
          </a:p>
        </p:txBody>
      </p:sp>
      <p:sp>
        <p:nvSpPr>
          <p:cNvPr id="5" name="Footer Placeholder 4"/>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l="6250" r="18750" b="20313"/>
          <a:stretch>
            <a:fillRect/>
          </a:stretch>
        </p:blipFill>
        <p:spPr bwMode="auto">
          <a:xfrm>
            <a:off x="0" y="-914400"/>
            <a:ext cx="9144000" cy="77724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6/16/2010</a:t>
            </a:r>
            <a:endParaRPr lang="en-US"/>
          </a:p>
        </p:txBody>
      </p:sp>
      <p:sp>
        <p:nvSpPr>
          <p:cNvPr id="4" name="Slide Number Placeholder 3"/>
          <p:cNvSpPr>
            <a:spLocks noGrp="1"/>
          </p:cNvSpPr>
          <p:nvPr>
            <p:ph type="sldNum" sz="quarter" idx="12"/>
          </p:nvPr>
        </p:nvSpPr>
        <p:spPr/>
        <p:txBody>
          <a:bodyPr/>
          <a:lstStyle/>
          <a:p>
            <a:fld id="{74D69E87-C031-0B45-A0C3-E4D4624E591B}" type="slidenum">
              <a:rPr lang="en-US" smtClean="0"/>
              <a:pPr/>
              <a:t>83</a:t>
            </a:fld>
            <a:endParaRPr lang="en-US"/>
          </a:p>
        </p:txBody>
      </p:sp>
      <p:sp>
        <p:nvSpPr>
          <p:cNvPr id="5" name="Footer Placeholder 4"/>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l="6250" r="18750" b="21094"/>
          <a:stretch>
            <a:fillRect/>
          </a:stretch>
        </p:blipFill>
        <p:spPr bwMode="auto">
          <a:xfrm>
            <a:off x="0" y="-838200"/>
            <a:ext cx="9144000" cy="7696200"/>
          </a:xfrm>
          <a:prstGeom prst="rect">
            <a:avLst/>
          </a:prstGeom>
          <a:noFill/>
          <a:ln w="9525">
            <a:noFill/>
            <a:miter lim="800000"/>
            <a:headEnd/>
            <a:tailEnd/>
          </a:ln>
        </p:spPr>
      </p:pic>
      <p:sp>
        <p:nvSpPr>
          <p:cNvPr id="26627" name="Text Box 3"/>
          <p:cNvSpPr txBox="1">
            <a:spLocks noChangeArrowheads="1"/>
          </p:cNvSpPr>
          <p:nvPr/>
        </p:nvSpPr>
        <p:spPr bwMode="auto">
          <a:xfrm>
            <a:off x="1676400" y="4114800"/>
            <a:ext cx="7188200" cy="284163"/>
          </a:xfrm>
          <a:prstGeom prst="rect">
            <a:avLst/>
          </a:prstGeom>
          <a:noFill/>
          <a:ln w="9525">
            <a:solidFill>
              <a:srgbClr val="FF0000"/>
            </a:solidFill>
            <a:prstDash val="sysDot"/>
            <a:miter lim="800000"/>
            <a:headEnd/>
            <a:tailEnd/>
          </a:ln>
        </p:spPr>
        <p:txBody>
          <a:bodyPr wrap="none">
            <a:prstTxWarp prst="textNoShape">
              <a:avLst/>
            </a:prstTxWarp>
            <a:spAutoFit/>
          </a:bodyPr>
          <a:lstStyle/>
          <a:p>
            <a:r>
              <a:rPr lang="en-US" sz="1200" dirty="0" err="1"/>
              <a:t>http://dcollections.bc.edu/webclient/DeliveryManager?metadata_request</a:t>
            </a:r>
            <a:r>
              <a:rPr lang="en-US" sz="1200" dirty="0"/>
              <a:t>=</a:t>
            </a:r>
            <a:r>
              <a:rPr lang="en-US" sz="1200" dirty="0" err="1"/>
              <a:t>true&amp;GET_XML</a:t>
            </a:r>
            <a:r>
              <a:rPr lang="en-US" sz="1200" dirty="0"/>
              <a:t>=1&amp;pid=71872</a:t>
            </a:r>
          </a:p>
        </p:txBody>
      </p:sp>
      <p:sp>
        <p:nvSpPr>
          <p:cNvPr id="26628" name="Text Box 4"/>
          <p:cNvSpPr txBox="1">
            <a:spLocks noChangeArrowheads="1"/>
          </p:cNvSpPr>
          <p:nvPr/>
        </p:nvSpPr>
        <p:spPr bwMode="auto">
          <a:xfrm>
            <a:off x="1219200" y="4724400"/>
            <a:ext cx="4525963" cy="284163"/>
          </a:xfrm>
          <a:prstGeom prst="rect">
            <a:avLst/>
          </a:prstGeom>
          <a:noFill/>
          <a:ln w="9525">
            <a:solidFill>
              <a:srgbClr val="FF0000"/>
            </a:solidFill>
            <a:prstDash val="sysDot"/>
            <a:miter lim="800000"/>
            <a:headEnd/>
            <a:tailEnd/>
          </a:ln>
        </p:spPr>
        <p:txBody>
          <a:bodyPr wrap="none">
            <a:prstTxWarp prst="textNoShape">
              <a:avLst/>
            </a:prstTxWarp>
            <a:spAutoFit/>
          </a:bodyPr>
          <a:lstStyle/>
          <a:p>
            <a:r>
              <a:rPr lang="en-US" sz="1200"/>
              <a:t>http://dcollections.bc.edu/webclient/DeliveryManager?pid=71872</a:t>
            </a:r>
          </a:p>
        </p:txBody>
      </p:sp>
      <p:sp>
        <p:nvSpPr>
          <p:cNvPr id="26629" name="Line 5"/>
          <p:cNvSpPr>
            <a:spLocks noChangeShapeType="1"/>
          </p:cNvSpPr>
          <p:nvPr/>
        </p:nvSpPr>
        <p:spPr bwMode="auto">
          <a:xfrm flipH="1" flipV="1">
            <a:off x="1981200" y="2057400"/>
            <a:ext cx="685800" cy="205740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26630" name="Line 6"/>
          <p:cNvSpPr>
            <a:spLocks noChangeShapeType="1"/>
          </p:cNvSpPr>
          <p:nvPr/>
        </p:nvSpPr>
        <p:spPr bwMode="auto">
          <a:xfrm flipH="1" flipV="1">
            <a:off x="990600" y="2209800"/>
            <a:ext cx="533400" cy="251460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7" name="Date Placeholder 6"/>
          <p:cNvSpPr>
            <a:spLocks noGrp="1"/>
          </p:cNvSpPr>
          <p:nvPr>
            <p:ph type="dt" sz="half" idx="10"/>
          </p:nvPr>
        </p:nvSpPr>
        <p:spPr/>
        <p:txBody>
          <a:bodyPr/>
          <a:lstStyle/>
          <a:p>
            <a:r>
              <a:rPr lang="en-US" smtClean="0"/>
              <a:t>6/16/2010</a:t>
            </a:r>
            <a:endParaRPr lang="en-US"/>
          </a:p>
        </p:txBody>
      </p:sp>
      <p:sp>
        <p:nvSpPr>
          <p:cNvPr id="8" name="Slide Number Placeholder 7"/>
          <p:cNvSpPr>
            <a:spLocks noGrp="1"/>
          </p:cNvSpPr>
          <p:nvPr>
            <p:ph type="sldNum" sz="quarter" idx="12"/>
          </p:nvPr>
        </p:nvSpPr>
        <p:spPr/>
        <p:txBody>
          <a:bodyPr/>
          <a:lstStyle/>
          <a:p>
            <a:fld id="{74D69E87-C031-0B45-A0C3-E4D4624E591B}" type="slidenum">
              <a:rPr lang="en-US" smtClean="0"/>
              <a:pPr/>
              <a:t>84</a:t>
            </a:fld>
            <a:endParaRPr lang="en-US"/>
          </a:p>
        </p:txBody>
      </p:sp>
      <p:sp>
        <p:nvSpPr>
          <p:cNvPr id="9" name="Footer Placeholder 8"/>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l="7500" t="17188" r="17500" b="12500"/>
          <a:stretch>
            <a:fillRect/>
          </a:stretch>
        </p:blipFill>
        <p:spPr bwMode="auto">
          <a:xfrm>
            <a:off x="0" y="0"/>
            <a:ext cx="8940800" cy="6705600"/>
          </a:xfrm>
          <a:prstGeom prst="rect">
            <a:avLst/>
          </a:prstGeom>
          <a:noFill/>
          <a:ln w="9525">
            <a:noFill/>
            <a:miter lim="800000"/>
            <a:headEnd/>
            <a:tailEnd/>
          </a:ln>
        </p:spPr>
      </p:pic>
      <p:sp>
        <p:nvSpPr>
          <p:cNvPr id="27651" name="Rectangle 3"/>
          <p:cNvSpPr>
            <a:spLocks noChangeArrowheads="1"/>
          </p:cNvSpPr>
          <p:nvPr/>
        </p:nvSpPr>
        <p:spPr bwMode="auto">
          <a:xfrm>
            <a:off x="457200" y="5629275"/>
            <a:ext cx="8458200" cy="1228725"/>
          </a:xfrm>
          <a:prstGeom prst="rect">
            <a:avLst/>
          </a:prstGeom>
          <a:gradFill rotWithShape="1">
            <a:gsLst>
              <a:gs pos="0">
                <a:srgbClr val="FFFF00">
                  <a:alpha val="20000"/>
                </a:srgbClr>
              </a:gs>
              <a:gs pos="100000">
                <a:srgbClr val="767600">
                  <a:alpha val="20000"/>
                </a:srgbClr>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85</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6250" t="11719" r="17500" b="13281"/>
          <a:stretch>
            <a:fillRect/>
          </a:stretch>
        </p:blipFill>
        <p:spPr bwMode="auto">
          <a:xfrm>
            <a:off x="0" y="0"/>
            <a:ext cx="9296400" cy="73152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6/16/2010</a:t>
            </a:r>
            <a:endParaRPr lang="en-US"/>
          </a:p>
        </p:txBody>
      </p:sp>
      <p:sp>
        <p:nvSpPr>
          <p:cNvPr id="4" name="Slide Number Placeholder 3"/>
          <p:cNvSpPr>
            <a:spLocks noGrp="1"/>
          </p:cNvSpPr>
          <p:nvPr>
            <p:ph type="sldNum" sz="quarter" idx="12"/>
          </p:nvPr>
        </p:nvSpPr>
        <p:spPr/>
        <p:txBody>
          <a:bodyPr/>
          <a:lstStyle/>
          <a:p>
            <a:fld id="{848F3B02-5510-1A47-AAA5-FAC36CB8BB49}" type="slidenum">
              <a:rPr lang="en-US" smtClean="0"/>
              <a:pPr/>
              <a:t>86</a:t>
            </a:fld>
            <a:endParaRPr lang="en-US"/>
          </a:p>
        </p:txBody>
      </p:sp>
      <p:sp>
        <p:nvSpPr>
          <p:cNvPr id="5" name="Footer Placeholder 4"/>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981200"/>
            <a:ext cx="8077200" cy="1673352"/>
          </a:xfrm>
        </p:spPr>
        <p:txBody>
          <a:bodyPr/>
          <a:lstStyle/>
          <a:p>
            <a:pPr eaLnBrk="1" hangingPunct="1">
              <a:defRPr/>
            </a:pPr>
            <a:r>
              <a:rPr lang="en-US" dirty="0" smtClean="0"/>
              <a:t>Preserving Scholarship at Boston College</a:t>
            </a:r>
          </a:p>
        </p:txBody>
      </p:sp>
      <p:sp>
        <p:nvSpPr>
          <p:cNvPr id="2051" name="Rectangle 3"/>
          <p:cNvSpPr>
            <a:spLocks noGrp="1" noChangeArrowheads="1"/>
          </p:cNvSpPr>
          <p:nvPr>
            <p:ph type="subTitle" idx="1"/>
          </p:nvPr>
        </p:nvSpPr>
        <p:spPr>
          <a:xfrm>
            <a:off x="1371600" y="4648200"/>
            <a:ext cx="6400800" cy="1600200"/>
          </a:xfrm>
        </p:spPr>
        <p:txBody>
          <a:bodyPr/>
          <a:lstStyle/>
          <a:p>
            <a:pPr eaLnBrk="1" hangingPunct="1">
              <a:lnSpc>
                <a:spcPct val="80000"/>
              </a:lnSpc>
              <a:defRPr/>
            </a:pPr>
            <a:endParaRPr lang="en-US" sz="2800" dirty="0" smtClean="0"/>
          </a:p>
          <a:p>
            <a:pPr eaLnBrk="1" hangingPunct="1">
              <a:lnSpc>
                <a:spcPct val="80000"/>
              </a:lnSpc>
              <a:defRPr/>
            </a:pPr>
            <a:endParaRPr lang="en-US" sz="1600" dirty="0" smtClean="0"/>
          </a:p>
          <a:p>
            <a:pPr eaLnBrk="1" hangingPunct="1">
              <a:lnSpc>
                <a:spcPct val="80000"/>
              </a:lnSpc>
              <a:defRPr/>
            </a:pPr>
            <a:r>
              <a:rPr lang="en-US" dirty="0" smtClean="0"/>
              <a:t>Bill Donovan</a:t>
            </a:r>
          </a:p>
          <a:p>
            <a:pPr eaLnBrk="1" hangingPunct="1">
              <a:lnSpc>
                <a:spcPct val="80000"/>
              </a:lnSpc>
              <a:defRPr/>
            </a:pPr>
            <a:r>
              <a:rPr lang="en-US" dirty="0" err="1" smtClean="0"/>
              <a:t>donovawf@bc.edu</a:t>
            </a:r>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6/16/2010</a:t>
            </a:r>
            <a:endParaRPr lang="en-US"/>
          </a:p>
        </p:txBody>
      </p:sp>
      <p:sp>
        <p:nvSpPr>
          <p:cNvPr id="5" name="Footer Placeholder 3"/>
          <p:cNvSpPr>
            <a:spLocks noGrp="1"/>
          </p:cNvSpPr>
          <p:nvPr>
            <p:ph type="ftr" sz="quarter" idx="11"/>
          </p:nvPr>
        </p:nvSpPr>
        <p:spPr/>
        <p:txBody>
          <a:bodyPr/>
          <a:lstStyle/>
          <a:p>
            <a:pPr>
              <a:defRPr/>
            </a:pPr>
            <a:r>
              <a:rPr lang="en-US" smtClean="0"/>
              <a:t>ETD 2010 Preservation Workshop</a:t>
            </a:r>
            <a:endParaRPr lang="en-US"/>
          </a:p>
        </p:txBody>
      </p:sp>
      <p:sp>
        <p:nvSpPr>
          <p:cNvPr id="6" name="Slide Number Placeholder 4"/>
          <p:cNvSpPr>
            <a:spLocks noGrp="1"/>
          </p:cNvSpPr>
          <p:nvPr>
            <p:ph type="sldNum" sz="quarter" idx="12"/>
          </p:nvPr>
        </p:nvSpPr>
        <p:spPr/>
        <p:txBody>
          <a:bodyPr/>
          <a:lstStyle/>
          <a:p>
            <a:fld id="{1AEEEF54-06F8-4A4E-B1E5-40C1472191BB}" type="slidenum">
              <a:rPr lang="en-US"/>
              <a:pPr/>
              <a:t>88</a:t>
            </a:fld>
            <a:endParaRPr lang="en-US"/>
          </a:p>
        </p:txBody>
      </p:sp>
      <p:sp>
        <p:nvSpPr>
          <p:cNvPr id="4098" name="Rectangle 2"/>
          <p:cNvSpPr>
            <a:spLocks noGrp="1" noChangeArrowheads="1"/>
          </p:cNvSpPr>
          <p:nvPr>
            <p:ph type="title"/>
          </p:nvPr>
        </p:nvSpPr>
        <p:spPr>
          <a:xfrm>
            <a:off x="609600" y="304800"/>
            <a:ext cx="8534400" cy="1143000"/>
          </a:xfrm>
        </p:spPr>
        <p:txBody>
          <a:bodyPr>
            <a:noAutofit/>
          </a:bodyPr>
          <a:lstStyle/>
          <a:p>
            <a:pPr eaLnBrk="1" hangingPunct="1">
              <a:defRPr/>
            </a:pPr>
            <a:r>
              <a:rPr lang="en-US" sz="3600" dirty="0" err="1" smtClean="0"/>
              <a:t>eScholarship@BC</a:t>
            </a:r>
            <a:r>
              <a:rPr lang="en-US" sz="3600" dirty="0" smtClean="0"/>
              <a:t/>
            </a:r>
            <a:br>
              <a:rPr lang="en-US" sz="3600" dirty="0" smtClean="0"/>
            </a:br>
            <a:r>
              <a:rPr lang="en-US" sz="3600" dirty="0" smtClean="0"/>
              <a:t>(institutional repository)</a:t>
            </a:r>
          </a:p>
        </p:txBody>
      </p:sp>
      <p:pic>
        <p:nvPicPr>
          <p:cNvPr id="4102" name="Picture 4">
            <a:hlinkClick r:id="rId2"/>
          </p:cNvPr>
          <p:cNvPicPr>
            <a:picLocks noChangeAspect="1" noChangeArrowheads="1"/>
          </p:cNvPicPr>
          <p:nvPr/>
        </p:nvPicPr>
        <p:blipFill>
          <a:blip r:embed="rId3"/>
          <a:srcRect t="13425" b="38342"/>
          <a:stretch>
            <a:fillRect/>
          </a:stretch>
        </p:blipFill>
        <p:spPr bwMode="auto">
          <a:xfrm>
            <a:off x="31750" y="2143125"/>
            <a:ext cx="9140825"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Date Placeholder 2"/>
          <p:cNvSpPr>
            <a:spLocks noGrp="1"/>
          </p:cNvSpPr>
          <p:nvPr>
            <p:ph type="dt" sz="quarter" idx="10"/>
          </p:nvPr>
        </p:nvSpPr>
        <p:spPr/>
        <p:txBody>
          <a:bodyPr/>
          <a:lstStyle/>
          <a:p>
            <a:pPr>
              <a:defRPr/>
            </a:pPr>
            <a:r>
              <a:rPr lang="en-US" smtClean="0"/>
              <a:t>6/16/2010</a:t>
            </a:r>
            <a:endParaRPr lang="en-US"/>
          </a:p>
        </p:txBody>
      </p:sp>
      <p:sp>
        <p:nvSpPr>
          <p:cNvPr id="22" name="Footer Placeholder 3"/>
          <p:cNvSpPr>
            <a:spLocks noGrp="1"/>
          </p:cNvSpPr>
          <p:nvPr>
            <p:ph type="ftr" sz="quarter" idx="11"/>
          </p:nvPr>
        </p:nvSpPr>
        <p:spPr/>
        <p:txBody>
          <a:bodyPr/>
          <a:lstStyle/>
          <a:p>
            <a:pPr>
              <a:defRPr/>
            </a:pPr>
            <a:r>
              <a:rPr lang="en-US" smtClean="0"/>
              <a:t>ETD 2010 Preservation Workshop</a:t>
            </a:r>
            <a:endParaRPr lang="en-US"/>
          </a:p>
        </p:txBody>
      </p:sp>
      <p:sp>
        <p:nvSpPr>
          <p:cNvPr id="23" name="Slide Number Placeholder 4"/>
          <p:cNvSpPr>
            <a:spLocks noGrp="1"/>
          </p:cNvSpPr>
          <p:nvPr>
            <p:ph type="sldNum" sz="quarter" idx="12"/>
          </p:nvPr>
        </p:nvSpPr>
        <p:spPr/>
        <p:txBody>
          <a:bodyPr/>
          <a:lstStyle/>
          <a:p>
            <a:fld id="{F19A1405-D9C0-764A-A8C9-605B51AAC937}" type="slidenum">
              <a:rPr lang="en-US"/>
              <a:pPr/>
              <a:t>89</a:t>
            </a:fld>
            <a:endParaRPr lang="en-US"/>
          </a:p>
        </p:txBody>
      </p:sp>
      <p:pic>
        <p:nvPicPr>
          <p:cNvPr id="5125" name="Picture 33"/>
          <p:cNvPicPr>
            <a:picLocks noChangeAspect="1" noChangeArrowheads="1"/>
          </p:cNvPicPr>
          <p:nvPr/>
        </p:nvPicPr>
        <p:blipFill>
          <a:blip r:embed="rId2"/>
          <a:srcRect l="18658" t="18011" r="67111" b="72108"/>
          <a:stretch>
            <a:fillRect/>
          </a:stretch>
        </p:blipFill>
        <p:spPr bwMode="auto">
          <a:xfrm>
            <a:off x="2514600" y="5286375"/>
            <a:ext cx="1238250" cy="657225"/>
          </a:xfrm>
          <a:prstGeom prst="rect">
            <a:avLst/>
          </a:prstGeom>
          <a:noFill/>
          <a:ln w="9525">
            <a:noFill/>
            <a:miter lim="800000"/>
            <a:headEnd/>
            <a:tailEnd/>
          </a:ln>
        </p:spPr>
      </p:pic>
      <p:sp>
        <p:nvSpPr>
          <p:cNvPr id="20488" name="Rectangle 8"/>
          <p:cNvSpPr>
            <a:spLocks noGrp="1" noChangeArrowheads="1"/>
          </p:cNvSpPr>
          <p:nvPr>
            <p:ph type="title"/>
          </p:nvPr>
        </p:nvSpPr>
        <p:spPr/>
        <p:txBody>
          <a:bodyPr/>
          <a:lstStyle/>
          <a:p>
            <a:pPr eaLnBrk="1" hangingPunct="1"/>
            <a:r>
              <a:rPr lang="en-US"/>
              <a:t>MetaArchive’s ETD network</a:t>
            </a:r>
          </a:p>
        </p:txBody>
      </p:sp>
      <p:sp>
        <p:nvSpPr>
          <p:cNvPr id="20486" name="Rectangle 6"/>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n"/>
              <a:defRPr/>
            </a:pPr>
            <a:endParaRPr lang="en-US" sz="3200">
              <a:effectLst>
                <a:outerShdw blurRad="38100" dist="38100" dir="2700000" algn="tl">
                  <a:srgbClr val="000000"/>
                </a:outerShdw>
              </a:effectLst>
              <a:latin typeface="Tahoma" pitchFamily="34" charset="0"/>
              <a:ea typeface="+mn-ea"/>
            </a:endParaRPr>
          </a:p>
        </p:txBody>
      </p:sp>
      <p:sp>
        <p:nvSpPr>
          <p:cNvPr id="20487" name="Rectangle 7"/>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n"/>
              <a:defRPr/>
            </a:pPr>
            <a:endParaRPr lang="en-US" sz="3200">
              <a:effectLst>
                <a:outerShdw blurRad="38100" dist="38100" dir="2700000" algn="tl">
                  <a:srgbClr val="000000"/>
                </a:outerShdw>
              </a:effectLst>
              <a:latin typeface="Tahoma" pitchFamily="34" charset="0"/>
              <a:ea typeface="+mn-ea"/>
            </a:endParaRPr>
          </a:p>
        </p:txBody>
      </p:sp>
      <p:pic>
        <p:nvPicPr>
          <p:cNvPr id="5129" name="Picture 19"/>
          <p:cNvPicPr>
            <a:picLocks noChangeAspect="1" noChangeArrowheads="1"/>
          </p:cNvPicPr>
          <p:nvPr/>
        </p:nvPicPr>
        <p:blipFill>
          <a:blip r:embed="rId3"/>
          <a:srcRect l="14600" t="20053" r="70866" b="69974"/>
          <a:stretch>
            <a:fillRect/>
          </a:stretch>
        </p:blipFill>
        <p:spPr bwMode="auto">
          <a:xfrm>
            <a:off x="2514600" y="1676400"/>
            <a:ext cx="1285875" cy="809625"/>
          </a:xfrm>
          <a:prstGeom prst="rect">
            <a:avLst/>
          </a:prstGeom>
          <a:noFill/>
          <a:ln w="76200">
            <a:solidFill>
              <a:srgbClr val="FFFF00"/>
            </a:solidFill>
            <a:miter lim="800000"/>
            <a:headEnd/>
            <a:tailEnd/>
          </a:ln>
        </p:spPr>
      </p:pic>
      <p:pic>
        <p:nvPicPr>
          <p:cNvPr id="5130" name="Picture 20"/>
          <p:cNvPicPr>
            <a:picLocks noChangeAspect="1" noChangeArrowheads="1"/>
          </p:cNvPicPr>
          <p:nvPr/>
        </p:nvPicPr>
        <p:blipFill>
          <a:blip r:embed="rId4"/>
          <a:srcRect l="16805" t="17728" r="69754" b="62784"/>
          <a:stretch>
            <a:fillRect/>
          </a:stretch>
        </p:blipFill>
        <p:spPr bwMode="auto">
          <a:xfrm>
            <a:off x="5410200" y="1600200"/>
            <a:ext cx="1057275" cy="904875"/>
          </a:xfrm>
          <a:prstGeom prst="rect">
            <a:avLst/>
          </a:prstGeom>
          <a:noFill/>
          <a:ln w="76200">
            <a:solidFill>
              <a:srgbClr val="FFFF00"/>
            </a:solidFill>
            <a:miter lim="800000"/>
            <a:headEnd/>
            <a:tailEnd/>
          </a:ln>
          <a:effectLst>
            <a:outerShdw blurRad="50800" dist="38100" dir="18900000" sx="1000" sy="1000" algn="bl" rotWithShape="0">
              <a:srgbClr val="00B050">
                <a:alpha val="40000"/>
              </a:srgbClr>
            </a:outerShdw>
          </a:effectLst>
        </p:spPr>
      </p:pic>
      <p:sp>
        <p:nvSpPr>
          <p:cNvPr id="5131" name="AutoShape 21"/>
          <p:cNvSpPr>
            <a:spLocks noChangeArrowheads="1"/>
          </p:cNvSpPr>
          <p:nvPr/>
        </p:nvSpPr>
        <p:spPr bwMode="auto">
          <a:xfrm>
            <a:off x="3048000" y="2514600"/>
            <a:ext cx="3124200" cy="2743200"/>
          </a:xfrm>
          <a:prstGeom prst="hexagon">
            <a:avLst>
              <a:gd name="adj" fmla="val 28472"/>
              <a:gd name="vf" fmla="val 11547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132" name="Line 22"/>
          <p:cNvSpPr>
            <a:spLocks noChangeShapeType="1"/>
          </p:cNvSpPr>
          <p:nvPr/>
        </p:nvSpPr>
        <p:spPr bwMode="auto">
          <a:xfrm>
            <a:off x="3810000" y="2514600"/>
            <a:ext cx="1568450" cy="2743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133" name="Line 23"/>
          <p:cNvSpPr>
            <a:spLocks noChangeShapeType="1"/>
          </p:cNvSpPr>
          <p:nvPr/>
        </p:nvSpPr>
        <p:spPr bwMode="auto">
          <a:xfrm flipH="1">
            <a:off x="3822700" y="2514600"/>
            <a:ext cx="1549400" cy="2743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134" name="Line 24"/>
          <p:cNvSpPr>
            <a:spLocks noChangeShapeType="1"/>
          </p:cNvSpPr>
          <p:nvPr/>
        </p:nvSpPr>
        <p:spPr bwMode="auto">
          <a:xfrm>
            <a:off x="3048000" y="3886200"/>
            <a:ext cx="311785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5135" name="Line 25"/>
          <p:cNvSpPr>
            <a:spLocks noChangeShapeType="1"/>
          </p:cNvSpPr>
          <p:nvPr/>
        </p:nvSpPr>
        <p:spPr bwMode="auto">
          <a:xfrm flipV="1">
            <a:off x="3048000" y="2508250"/>
            <a:ext cx="2349500" cy="1377950"/>
          </a:xfrm>
          <a:prstGeom prst="line">
            <a:avLst/>
          </a:prstGeom>
          <a:noFill/>
          <a:ln w="9525">
            <a:solidFill>
              <a:schemeClr val="tx1"/>
            </a:solidFill>
            <a:round/>
            <a:headEnd/>
            <a:tailEnd/>
          </a:ln>
        </p:spPr>
        <p:txBody>
          <a:bodyPr>
            <a:prstTxWarp prst="textNoShape">
              <a:avLst/>
            </a:prstTxWarp>
          </a:bodyPr>
          <a:lstStyle/>
          <a:p>
            <a:endParaRPr lang="en-US"/>
          </a:p>
        </p:txBody>
      </p:sp>
      <p:sp>
        <p:nvSpPr>
          <p:cNvPr id="5136" name="Line 26"/>
          <p:cNvSpPr>
            <a:spLocks noChangeShapeType="1"/>
          </p:cNvSpPr>
          <p:nvPr/>
        </p:nvSpPr>
        <p:spPr bwMode="auto">
          <a:xfrm flipH="1" flipV="1">
            <a:off x="3822700" y="2508250"/>
            <a:ext cx="2349500" cy="1377950"/>
          </a:xfrm>
          <a:prstGeom prst="line">
            <a:avLst/>
          </a:prstGeom>
          <a:noFill/>
          <a:ln w="9525">
            <a:solidFill>
              <a:schemeClr val="tx1"/>
            </a:solidFill>
            <a:round/>
            <a:headEnd/>
            <a:tailEnd/>
          </a:ln>
        </p:spPr>
        <p:txBody>
          <a:bodyPr>
            <a:prstTxWarp prst="textNoShape">
              <a:avLst/>
            </a:prstTxWarp>
          </a:bodyPr>
          <a:lstStyle/>
          <a:p>
            <a:endParaRPr lang="en-US"/>
          </a:p>
        </p:txBody>
      </p:sp>
      <p:sp>
        <p:nvSpPr>
          <p:cNvPr id="5137" name="Line 27"/>
          <p:cNvSpPr>
            <a:spLocks noChangeShapeType="1"/>
          </p:cNvSpPr>
          <p:nvPr/>
        </p:nvSpPr>
        <p:spPr bwMode="auto">
          <a:xfrm flipV="1">
            <a:off x="3810000" y="3886200"/>
            <a:ext cx="2355850" cy="1371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138" name="Line 28"/>
          <p:cNvSpPr>
            <a:spLocks noChangeShapeType="1"/>
          </p:cNvSpPr>
          <p:nvPr/>
        </p:nvSpPr>
        <p:spPr bwMode="auto">
          <a:xfrm flipH="1" flipV="1">
            <a:off x="3048000" y="3886200"/>
            <a:ext cx="2362200" cy="1371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139" name="Line 29"/>
          <p:cNvSpPr>
            <a:spLocks noChangeShapeType="1"/>
          </p:cNvSpPr>
          <p:nvPr/>
        </p:nvSpPr>
        <p:spPr bwMode="auto">
          <a:xfrm>
            <a:off x="5410200" y="2514600"/>
            <a:ext cx="0" cy="2743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5140" name="Line 30"/>
          <p:cNvSpPr>
            <a:spLocks noChangeShapeType="1"/>
          </p:cNvSpPr>
          <p:nvPr/>
        </p:nvSpPr>
        <p:spPr bwMode="auto">
          <a:xfrm>
            <a:off x="3810000" y="2514600"/>
            <a:ext cx="0" cy="2743200"/>
          </a:xfrm>
          <a:prstGeom prst="line">
            <a:avLst/>
          </a:prstGeom>
          <a:noFill/>
          <a:ln w="9525">
            <a:solidFill>
              <a:schemeClr val="tx1"/>
            </a:solidFill>
            <a:round/>
            <a:headEnd/>
            <a:tailEnd/>
          </a:ln>
        </p:spPr>
        <p:txBody>
          <a:bodyPr>
            <a:prstTxWarp prst="textNoShape">
              <a:avLst/>
            </a:prstTxWarp>
          </a:bodyPr>
          <a:lstStyle/>
          <a:p>
            <a:endParaRPr lang="en-US"/>
          </a:p>
        </p:txBody>
      </p:sp>
      <p:pic>
        <p:nvPicPr>
          <p:cNvPr id="5141" name="Picture 31"/>
          <p:cNvPicPr>
            <a:picLocks noChangeAspect="1" noChangeArrowheads="1"/>
          </p:cNvPicPr>
          <p:nvPr/>
        </p:nvPicPr>
        <p:blipFill>
          <a:blip r:embed="rId5"/>
          <a:srcRect l="16133" t="17813" r="66667" b="73387"/>
          <a:stretch>
            <a:fillRect/>
          </a:stretch>
        </p:blipFill>
        <p:spPr bwMode="auto">
          <a:xfrm>
            <a:off x="1600200" y="3581400"/>
            <a:ext cx="1381125" cy="571500"/>
          </a:xfrm>
          <a:prstGeom prst="rect">
            <a:avLst/>
          </a:prstGeom>
          <a:noFill/>
          <a:ln w="9525">
            <a:noFill/>
            <a:miter lim="800000"/>
            <a:headEnd/>
            <a:tailEnd/>
          </a:ln>
        </p:spPr>
      </p:pic>
      <p:pic>
        <p:nvPicPr>
          <p:cNvPr id="5142" name="Picture 32" descr="BC-shield"/>
          <p:cNvPicPr>
            <a:picLocks noChangeAspect="1" noChangeArrowheads="1"/>
          </p:cNvPicPr>
          <p:nvPr/>
        </p:nvPicPr>
        <p:blipFill>
          <a:blip r:embed="rId6"/>
          <a:srcRect/>
          <a:stretch>
            <a:fillRect/>
          </a:stretch>
        </p:blipFill>
        <p:spPr bwMode="auto">
          <a:xfrm>
            <a:off x="6248400" y="3429000"/>
            <a:ext cx="914400" cy="914400"/>
          </a:xfrm>
          <a:prstGeom prst="rect">
            <a:avLst/>
          </a:prstGeom>
          <a:noFill/>
          <a:ln w="76200">
            <a:solidFill>
              <a:srgbClr val="FFFF00"/>
            </a:solidFill>
            <a:miter lim="800000"/>
            <a:headEnd/>
            <a:tailEnd/>
          </a:ln>
        </p:spPr>
      </p:pic>
      <p:pic>
        <p:nvPicPr>
          <p:cNvPr id="5143" name="Picture 34"/>
          <p:cNvPicPr>
            <a:picLocks noChangeAspect="1" noChangeArrowheads="1"/>
          </p:cNvPicPr>
          <p:nvPr/>
        </p:nvPicPr>
        <p:blipFill>
          <a:blip r:embed="rId7"/>
          <a:srcRect l="13467" t="17920" r="67867" b="72533"/>
          <a:stretch>
            <a:fillRect/>
          </a:stretch>
        </p:blipFill>
        <p:spPr bwMode="auto">
          <a:xfrm>
            <a:off x="5486400" y="5257800"/>
            <a:ext cx="1517650" cy="487363"/>
          </a:xfrm>
          <a:prstGeom prst="rect">
            <a:avLst/>
          </a:prstGeom>
          <a:noFill/>
          <a:ln w="76200">
            <a:solidFill>
              <a:srgbClr val="FFFF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pPr eaLnBrk="1" hangingPunct="1"/>
            <a:r>
              <a:rPr lang="en-US" sz="4000" b="0" dirty="0">
                <a:solidFill>
                  <a:schemeClr val="accent1"/>
                </a:solidFill>
                <a:ea typeface="ＭＳ Ｐゴシック" pitchFamily="-110" charset="-128"/>
                <a:cs typeface="ＭＳ Ｐゴシック" pitchFamily="-110" charset="-128"/>
              </a:rPr>
              <a:t>NDLTD Preservation Strategy: 		</a:t>
            </a:r>
            <a:r>
              <a:rPr lang="en-US" sz="4000" b="0" dirty="0" smtClean="0">
                <a:solidFill>
                  <a:schemeClr val="accent1"/>
                </a:solidFill>
                <a:ea typeface="ＭＳ Ｐゴシック" pitchFamily="-110" charset="-128"/>
                <a:cs typeface="ＭＳ Ｐゴシック" pitchFamily="-110" charset="-128"/>
              </a:rPr>
              <a:t>	MetaArchive </a:t>
            </a:r>
            <a:r>
              <a:rPr lang="en-US" sz="4000" b="0" dirty="0">
                <a:solidFill>
                  <a:schemeClr val="accent1"/>
                </a:solidFill>
                <a:ea typeface="ＭＳ Ｐゴシック" pitchFamily="-110" charset="-128"/>
                <a:cs typeface="ＭＳ Ｐゴシック" pitchFamily="-110" charset="-128"/>
              </a:rPr>
              <a:t>Cooperative</a:t>
            </a:r>
          </a:p>
        </p:txBody>
      </p:sp>
      <p:sp>
        <p:nvSpPr>
          <p:cNvPr id="27651" name="Rectangle 3"/>
          <p:cNvSpPr>
            <a:spLocks noGrp="1" noChangeArrowheads="1"/>
          </p:cNvSpPr>
          <p:nvPr>
            <p:ph type="body" idx="1"/>
          </p:nvPr>
        </p:nvSpPr>
        <p:spPr>
          <a:xfrm>
            <a:off x="381000" y="1676400"/>
            <a:ext cx="8229600" cy="4625975"/>
          </a:xfrm>
        </p:spPr>
        <p:txBody>
          <a:bodyPr/>
          <a:lstStyle/>
          <a:p>
            <a:pPr eaLnBrk="1" hangingPunct="1"/>
            <a:r>
              <a:rPr lang="en-US" sz="2800" dirty="0" smtClean="0">
                <a:latin typeface="Corbel (Body)"/>
                <a:ea typeface="ＭＳ Ｐゴシック" pitchFamily="-110" charset="-128"/>
                <a:cs typeface="Corbel (Body)"/>
              </a:rPr>
              <a:t>MetaArchive is a PLN: Private LOCKSS (i.e., distributed preservation) Network</a:t>
            </a:r>
            <a:endParaRPr lang="en-US" sz="2400" dirty="0" smtClean="0">
              <a:latin typeface="Corbel (Body)"/>
              <a:ea typeface="ＭＳ Ｐゴシック" pitchFamily="-110" charset="-128"/>
              <a:cs typeface="Corbel (Body)"/>
            </a:endParaRPr>
          </a:p>
          <a:p>
            <a:pPr eaLnBrk="1" hangingPunct="1"/>
            <a:r>
              <a:rPr lang="en-US" sz="2800" dirty="0" smtClean="0">
                <a:latin typeface="Corbel (Body)"/>
                <a:ea typeface="ＭＳ Ｐゴシック" pitchFamily="-110" charset="-128"/>
                <a:cs typeface="Corbel (Body)"/>
              </a:rPr>
              <a:t>Programmatically harvests ETDs from partners</a:t>
            </a:r>
          </a:p>
          <a:p>
            <a:pPr lvl="1" eaLnBrk="1" hangingPunct="1"/>
            <a:r>
              <a:rPr lang="en-US" sz="2400" dirty="0" smtClean="0">
                <a:latin typeface="Corbel (Body)"/>
                <a:cs typeface="Corbel (Body)"/>
              </a:rPr>
              <a:t>Secure access: only authorized partners’ servers</a:t>
            </a:r>
            <a:endParaRPr lang="en-US" sz="2400" dirty="0" smtClean="0">
              <a:latin typeface="Corbel (Body)"/>
              <a:ea typeface="ＭＳ Ｐゴシック" pitchFamily="-110" charset="-128"/>
              <a:cs typeface="Corbel (Body)"/>
            </a:endParaRPr>
          </a:p>
          <a:p>
            <a:pPr eaLnBrk="1" hangingPunct="1"/>
            <a:r>
              <a:rPr lang="en-US" sz="2800" dirty="0" smtClean="0">
                <a:latin typeface="Corbel (Body)"/>
                <a:ea typeface="ＭＳ Ｐゴシック" pitchFamily="-110" charset="-128"/>
                <a:cs typeface="Corbel (Body)"/>
              </a:rPr>
              <a:t>Preserves </a:t>
            </a:r>
            <a:r>
              <a:rPr lang="en-US" sz="2800" dirty="0" err="1" smtClean="0">
                <a:latin typeface="Corbel (Body)"/>
                <a:ea typeface="ＭＳ Ｐゴシック" pitchFamily="-110" charset="-128"/>
                <a:cs typeface="Corbel (Body)"/>
              </a:rPr>
              <a:t>ETDs</a:t>
            </a:r>
            <a:r>
              <a:rPr lang="en-US" sz="2800" dirty="0" smtClean="0">
                <a:latin typeface="Corbel (Body)"/>
                <a:ea typeface="ＭＳ Ｐゴシック" pitchFamily="-110" charset="-128"/>
                <a:cs typeface="Corbel (Body)"/>
              </a:rPr>
              <a:t> among partners’ servers</a:t>
            </a:r>
          </a:p>
          <a:p>
            <a:pPr lvl="1" eaLnBrk="1" hangingPunct="1"/>
            <a:r>
              <a:rPr lang="en-US" sz="2400" dirty="0" smtClean="0">
                <a:latin typeface="Corbel (Body)"/>
                <a:cs typeface="Corbel (Body)"/>
              </a:rPr>
              <a:t>Low cost to administer and run</a:t>
            </a:r>
          </a:p>
          <a:p>
            <a:pPr lvl="1" eaLnBrk="1" hangingPunct="1"/>
            <a:r>
              <a:rPr lang="en-US" sz="2400" dirty="0" smtClean="0">
                <a:latin typeface="Corbel (Body)"/>
                <a:cs typeface="Corbel (Body)"/>
              </a:rPr>
              <a:t>Standard hardware, open-source software</a:t>
            </a:r>
          </a:p>
          <a:p>
            <a:pPr lvl="1" eaLnBrk="1" hangingPunct="1"/>
            <a:r>
              <a:rPr lang="en-US" sz="2400" dirty="0" smtClean="0">
                <a:latin typeface="Corbel (Body)"/>
                <a:cs typeface="Corbel (Body)"/>
              </a:rPr>
              <a:t>Audits and repairs </a:t>
            </a:r>
            <a:r>
              <a:rPr lang="en-US" sz="2400" dirty="0" err="1" smtClean="0">
                <a:latin typeface="Corbel (Body)"/>
                <a:cs typeface="Corbel (Body)"/>
              </a:rPr>
              <a:t>ETDs</a:t>
            </a:r>
            <a:r>
              <a:rPr lang="en-US" sz="2400" dirty="0" smtClean="0">
                <a:latin typeface="Corbel (Body)"/>
                <a:cs typeface="Corbel (Body)"/>
              </a:rPr>
              <a:t> as needed</a:t>
            </a:r>
          </a:p>
          <a:p>
            <a:pPr eaLnBrk="1" hangingPunct="1"/>
            <a:r>
              <a:rPr lang="en-US" sz="2800" dirty="0" smtClean="0">
                <a:latin typeface="Corbel (Body)"/>
                <a:ea typeface="ＭＳ Ｐゴシック" pitchFamily="-110" charset="-128"/>
                <a:cs typeface="Corbel (Body)"/>
              </a:rPr>
              <a:t>ETD Preservation Network is a Dark Archive.</a:t>
            </a:r>
            <a:endParaRPr lang="en-US" sz="2400" dirty="0" smtClean="0">
              <a:latin typeface="Corbel (Body)"/>
              <a:ea typeface="ＭＳ Ｐゴシック" pitchFamily="-110" charset="-128"/>
              <a:cs typeface="Corbel (Body)"/>
            </a:endParaRPr>
          </a:p>
        </p:txBody>
      </p:sp>
      <p:sp>
        <p:nvSpPr>
          <p:cNvPr id="4" name="Date Placeholder 3"/>
          <p:cNvSpPr>
            <a:spLocks noGrp="1"/>
          </p:cNvSpPr>
          <p:nvPr>
            <p:ph type="dt" sz="half" idx="10"/>
          </p:nvPr>
        </p:nvSpPr>
        <p:spPr/>
        <p:txBody>
          <a:bodyPr/>
          <a:lstStyle/>
          <a:p>
            <a:r>
              <a:rPr lang="en-US" smtClean="0"/>
              <a:t>6/16/2010</a:t>
            </a:r>
            <a:endParaRPr lang="en-US"/>
          </a:p>
        </p:txBody>
      </p:sp>
      <p:sp>
        <p:nvSpPr>
          <p:cNvPr id="5" name="Slide Number Placeholder 4"/>
          <p:cNvSpPr>
            <a:spLocks noGrp="1"/>
          </p:cNvSpPr>
          <p:nvPr>
            <p:ph type="sldNum" sz="quarter" idx="12"/>
          </p:nvPr>
        </p:nvSpPr>
        <p:spPr/>
        <p:txBody>
          <a:bodyPr/>
          <a:lstStyle/>
          <a:p>
            <a:fld id="{74D69E87-C031-0B45-A0C3-E4D4624E591B}"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ETD 2010 Preservation Workshop</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MetaArchive Preservation </a:t>
            </a:r>
            <a:r>
              <a:rPr lang="en-US" dirty="0" err="1" smtClean="0"/>
              <a:t>Cmte</a:t>
            </a:r>
            <a:endParaRPr lang="en-US" dirty="0"/>
          </a:p>
        </p:txBody>
      </p:sp>
      <p:sp>
        <p:nvSpPr>
          <p:cNvPr id="4" name="Date Placeholder 3"/>
          <p:cNvSpPr>
            <a:spLocks noGrp="1"/>
          </p:cNvSpPr>
          <p:nvPr>
            <p:ph type="dt" sz="quarter" idx="10"/>
          </p:nvPr>
        </p:nvSpPr>
        <p:spPr/>
        <p:txBody>
          <a:bodyPr/>
          <a:lstStyle/>
          <a:p>
            <a:pPr>
              <a:defRPr/>
            </a:pPr>
            <a:r>
              <a:rPr lang="en-US" smtClean="0"/>
              <a:t>6/16/2010</a:t>
            </a:r>
            <a:endParaRPr lang="en-US"/>
          </a:p>
        </p:txBody>
      </p:sp>
      <p:sp>
        <p:nvSpPr>
          <p:cNvPr id="5" name="Footer Placeholder 4"/>
          <p:cNvSpPr>
            <a:spLocks noGrp="1"/>
          </p:cNvSpPr>
          <p:nvPr>
            <p:ph type="ftr" sz="quarter" idx="11"/>
          </p:nvPr>
        </p:nvSpPr>
        <p:spPr/>
        <p:txBody>
          <a:bodyPr/>
          <a:lstStyle/>
          <a:p>
            <a:pPr>
              <a:defRPr/>
            </a:pPr>
            <a:r>
              <a:rPr lang="en-US" smtClean="0"/>
              <a:t>ETD 2010 Preservation Workshop</a:t>
            </a:r>
            <a:endParaRPr lang="en-US"/>
          </a:p>
        </p:txBody>
      </p:sp>
      <p:sp>
        <p:nvSpPr>
          <p:cNvPr id="6" name="Slide Number Placeholder 5"/>
          <p:cNvSpPr>
            <a:spLocks noGrp="1"/>
          </p:cNvSpPr>
          <p:nvPr>
            <p:ph type="sldNum" sz="quarter" idx="12"/>
          </p:nvPr>
        </p:nvSpPr>
        <p:spPr/>
        <p:txBody>
          <a:bodyPr/>
          <a:lstStyle/>
          <a:p>
            <a:fld id="{BA3F2B47-356D-AA4C-B8B0-7AB12BFA05F3}" type="slidenum">
              <a:rPr lang="en-US"/>
              <a:pPr/>
              <a:t>90</a:t>
            </a:fld>
            <a:endParaRPr lang="en-US"/>
          </a:p>
        </p:txBody>
      </p:sp>
      <p:pic>
        <p:nvPicPr>
          <p:cNvPr id="6150" name="Picture 2"/>
          <p:cNvPicPr>
            <a:picLocks noGrp="1" noChangeAspect="1" noChangeArrowheads="1"/>
          </p:cNvPicPr>
          <p:nvPr>
            <p:ph idx="1"/>
          </p:nvPr>
        </p:nvPicPr>
        <p:blipFill>
          <a:blip r:embed="rId2"/>
          <a:srcRect/>
          <a:stretch>
            <a:fillRect/>
          </a:stretch>
        </p:blipFill>
        <p:spPr>
          <a:xfrm>
            <a:off x="457200" y="1219200"/>
            <a:ext cx="8229600" cy="5143500"/>
          </a:xfr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6/16/2010</a:t>
            </a:r>
            <a:endParaRPr lang="en-US"/>
          </a:p>
        </p:txBody>
      </p:sp>
      <p:sp>
        <p:nvSpPr>
          <p:cNvPr id="5" name="Footer Placeholder 4"/>
          <p:cNvSpPr>
            <a:spLocks noGrp="1"/>
          </p:cNvSpPr>
          <p:nvPr>
            <p:ph type="ftr" sz="quarter" idx="11"/>
          </p:nvPr>
        </p:nvSpPr>
        <p:spPr/>
        <p:txBody>
          <a:bodyPr/>
          <a:lstStyle/>
          <a:p>
            <a:pPr>
              <a:defRPr/>
            </a:pPr>
            <a:r>
              <a:rPr lang="en-US" smtClean="0"/>
              <a:t>ETD 2010 Preservation Workshop</a:t>
            </a:r>
            <a:endParaRPr lang="en-US"/>
          </a:p>
        </p:txBody>
      </p:sp>
      <p:sp>
        <p:nvSpPr>
          <p:cNvPr id="6" name="Slide Number Placeholder 5"/>
          <p:cNvSpPr>
            <a:spLocks noGrp="1"/>
          </p:cNvSpPr>
          <p:nvPr>
            <p:ph type="sldNum" sz="quarter" idx="12"/>
          </p:nvPr>
        </p:nvSpPr>
        <p:spPr/>
        <p:txBody>
          <a:bodyPr/>
          <a:lstStyle/>
          <a:p>
            <a:fld id="{C59C97DB-B266-D84C-9B6B-E5D220A4F275}" type="slidenum">
              <a:rPr lang="en-US"/>
              <a:pPr/>
              <a:t>91</a:t>
            </a:fld>
            <a:endParaRPr lang="en-US"/>
          </a:p>
        </p:txBody>
      </p:sp>
      <p:sp>
        <p:nvSpPr>
          <p:cNvPr id="8194" name="Rectangle 2"/>
          <p:cNvSpPr>
            <a:spLocks noGrp="1" noChangeArrowheads="1"/>
          </p:cNvSpPr>
          <p:nvPr>
            <p:ph type="title"/>
          </p:nvPr>
        </p:nvSpPr>
        <p:spPr/>
        <p:txBody>
          <a:bodyPr/>
          <a:lstStyle/>
          <a:p>
            <a:pPr eaLnBrk="1" hangingPunct="1"/>
            <a:r>
              <a:rPr lang="en-US" i="1"/>
              <a:t>“Digital Preservation”</a:t>
            </a:r>
            <a:r>
              <a:rPr lang="en-US"/>
              <a:t> defined</a:t>
            </a:r>
          </a:p>
        </p:txBody>
      </p:sp>
      <p:sp>
        <p:nvSpPr>
          <p:cNvPr id="8195" name="Rectangle 3"/>
          <p:cNvSpPr>
            <a:spLocks noGrp="1" noChangeArrowheads="1"/>
          </p:cNvSpPr>
          <p:nvPr>
            <p:ph type="body" idx="1"/>
          </p:nvPr>
        </p:nvSpPr>
        <p:spPr/>
        <p:txBody>
          <a:bodyPr/>
          <a:lstStyle/>
          <a:p>
            <a:pPr eaLnBrk="1" hangingPunct="1"/>
            <a:r>
              <a:rPr lang="en-US"/>
              <a:t>“Digital preservation combines </a:t>
            </a:r>
            <a:r>
              <a:rPr lang="en-US" b="1">
                <a:solidFill>
                  <a:srgbClr val="FF0000"/>
                </a:solidFill>
              </a:rPr>
              <a:t>policies</a:t>
            </a:r>
            <a:r>
              <a:rPr lang="en-US"/>
              <a:t>, </a:t>
            </a:r>
            <a:r>
              <a:rPr lang="en-US" b="1">
                <a:solidFill>
                  <a:srgbClr val="FF0000"/>
                </a:solidFill>
              </a:rPr>
              <a:t>strategies</a:t>
            </a:r>
            <a:r>
              <a:rPr lang="en-US"/>
              <a:t> and </a:t>
            </a:r>
            <a:r>
              <a:rPr lang="en-US" b="1">
                <a:solidFill>
                  <a:srgbClr val="FF0000"/>
                </a:solidFill>
              </a:rPr>
              <a:t>actions</a:t>
            </a:r>
            <a:r>
              <a:rPr lang="en-US"/>
              <a:t> that ensure</a:t>
            </a:r>
            <a:r>
              <a:rPr lang="en-US" i="1"/>
              <a:t> </a:t>
            </a:r>
            <a:r>
              <a:rPr lang="en-US"/>
              <a:t>access</a:t>
            </a:r>
            <a:r>
              <a:rPr lang="en-US" i="1"/>
              <a:t> </a:t>
            </a:r>
            <a:r>
              <a:rPr lang="en-US"/>
              <a:t>to</a:t>
            </a:r>
            <a:r>
              <a:rPr lang="en-US" i="1"/>
              <a:t> </a:t>
            </a:r>
            <a:r>
              <a:rPr lang="en-US"/>
              <a:t>digital content over time.”</a:t>
            </a:r>
          </a:p>
          <a:p>
            <a:pPr eaLnBrk="1" hangingPunct="1"/>
            <a:r>
              <a:rPr lang="en-US">
                <a:hlinkClick r:id="rId2"/>
              </a:rPr>
              <a:t>http://www.ala.org/ala/mgrps/divs/alcts/resources/preserv/defdigpres0408.cfm</a:t>
            </a:r>
            <a:endParaRPr lang="en-US"/>
          </a:p>
          <a:p>
            <a:pPr eaLnBrk="1" hangingPunct="1"/>
            <a:endParaRPr lang="en-US"/>
          </a:p>
          <a:p>
            <a:pPr eaLnBrk="1" hangingPunct="1">
              <a:buFont typeface="Wingdings" charset="2"/>
              <a:buNone/>
            </a:pPr>
            <a:endParaRPr lang="en-US"/>
          </a:p>
          <a:p>
            <a:pPr eaLnBrk="1" hangingPunct="1"/>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DDP policy skeleton</a:t>
            </a:r>
            <a:endParaRPr lang="en-US" dirty="0"/>
          </a:p>
        </p:txBody>
      </p:sp>
      <p:sp>
        <p:nvSpPr>
          <p:cNvPr id="4" name="Date Placeholder 3"/>
          <p:cNvSpPr>
            <a:spLocks noGrp="1"/>
          </p:cNvSpPr>
          <p:nvPr>
            <p:ph type="dt" sz="quarter" idx="10"/>
          </p:nvPr>
        </p:nvSpPr>
        <p:spPr/>
        <p:txBody>
          <a:bodyPr/>
          <a:lstStyle/>
          <a:p>
            <a:pPr>
              <a:defRPr/>
            </a:pPr>
            <a:r>
              <a:rPr lang="en-US" smtClean="0"/>
              <a:t>6/16/2010</a:t>
            </a:r>
            <a:endParaRPr lang="en-US"/>
          </a:p>
        </p:txBody>
      </p:sp>
      <p:sp>
        <p:nvSpPr>
          <p:cNvPr id="5" name="Footer Placeholder 4"/>
          <p:cNvSpPr>
            <a:spLocks noGrp="1"/>
          </p:cNvSpPr>
          <p:nvPr>
            <p:ph type="ftr" sz="quarter" idx="11"/>
          </p:nvPr>
        </p:nvSpPr>
        <p:spPr/>
        <p:txBody>
          <a:bodyPr/>
          <a:lstStyle/>
          <a:p>
            <a:pPr>
              <a:defRPr/>
            </a:pPr>
            <a:r>
              <a:rPr lang="en-US" smtClean="0"/>
              <a:t>ETD 2010 Preservation Workshop</a:t>
            </a:r>
            <a:endParaRPr lang="en-US"/>
          </a:p>
        </p:txBody>
      </p:sp>
      <p:sp>
        <p:nvSpPr>
          <p:cNvPr id="6" name="Slide Number Placeholder 5"/>
          <p:cNvSpPr>
            <a:spLocks noGrp="1"/>
          </p:cNvSpPr>
          <p:nvPr>
            <p:ph type="sldNum" sz="quarter" idx="12"/>
          </p:nvPr>
        </p:nvSpPr>
        <p:spPr/>
        <p:txBody>
          <a:bodyPr/>
          <a:lstStyle/>
          <a:p>
            <a:fld id="{4499874F-EBE6-2942-B914-8F8D78DA1249}" type="slidenum">
              <a:rPr lang="en-US"/>
              <a:pPr/>
              <a:t>92</a:t>
            </a:fld>
            <a:endParaRPr lang="en-US"/>
          </a:p>
        </p:txBody>
      </p:sp>
      <p:pic>
        <p:nvPicPr>
          <p:cNvPr id="8198" name="Content Placeholder 7">
            <a:hlinkClick r:id="rId2" action="ppaction://hlinkfile"/>
          </p:cNvPr>
          <p:cNvPicPr>
            <a:picLocks noGrp="1"/>
          </p:cNvPicPr>
          <p:nvPr>
            <p:ph idx="1"/>
          </p:nvPr>
        </p:nvPicPr>
        <p:blipFill>
          <a:blip r:embed="rId3"/>
          <a:srcRect l="14839" t="16786" r="15048" b="16499"/>
          <a:stretch>
            <a:fillRect/>
          </a:stretch>
        </p:blipFill>
        <p:spPr>
          <a:xfrm>
            <a:off x="1530350" y="1600200"/>
            <a:ext cx="6083300" cy="4495800"/>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6/16/2010</a:t>
            </a:r>
            <a:endParaRPr lang="en-US"/>
          </a:p>
        </p:txBody>
      </p:sp>
      <p:sp>
        <p:nvSpPr>
          <p:cNvPr id="6" name="Footer Placeholder 3"/>
          <p:cNvSpPr>
            <a:spLocks noGrp="1"/>
          </p:cNvSpPr>
          <p:nvPr>
            <p:ph type="ftr" sz="quarter" idx="11"/>
          </p:nvPr>
        </p:nvSpPr>
        <p:spPr/>
        <p:txBody>
          <a:bodyPr/>
          <a:lstStyle/>
          <a:p>
            <a:pPr>
              <a:defRPr/>
            </a:pPr>
            <a:r>
              <a:rPr lang="en-US" smtClean="0"/>
              <a:t>ETD 2010 Preservation Workshop</a:t>
            </a:r>
            <a:endParaRPr lang="en-US"/>
          </a:p>
        </p:txBody>
      </p:sp>
      <p:sp>
        <p:nvSpPr>
          <p:cNvPr id="7" name="Slide Number Placeholder 4"/>
          <p:cNvSpPr>
            <a:spLocks noGrp="1"/>
          </p:cNvSpPr>
          <p:nvPr>
            <p:ph type="sldNum" sz="quarter" idx="12"/>
          </p:nvPr>
        </p:nvSpPr>
        <p:spPr/>
        <p:txBody>
          <a:bodyPr/>
          <a:lstStyle/>
          <a:p>
            <a:fld id="{B781E59D-292F-4240-915C-24EA17D51639}" type="slidenum">
              <a:rPr lang="en-US"/>
              <a:pPr/>
              <a:t>93</a:t>
            </a:fld>
            <a:endParaRPr lang="en-US"/>
          </a:p>
        </p:txBody>
      </p:sp>
      <p:sp>
        <p:nvSpPr>
          <p:cNvPr id="53252" name="Rectangle 4"/>
          <p:cNvSpPr>
            <a:spLocks noGrp="1" noChangeArrowheads="1"/>
          </p:cNvSpPr>
          <p:nvPr>
            <p:ph type="title"/>
          </p:nvPr>
        </p:nvSpPr>
        <p:spPr/>
        <p:txBody>
          <a:bodyPr/>
          <a:lstStyle/>
          <a:p>
            <a:pPr eaLnBrk="1" hangingPunct="1"/>
            <a:r>
              <a:rPr lang="en-US" sz="3600"/>
              <a:t>For more details…</a:t>
            </a:r>
          </a:p>
        </p:txBody>
      </p:sp>
      <p:pic>
        <p:nvPicPr>
          <p:cNvPr id="9222" name="Picture 11">
            <a:hlinkClick r:id="rId2"/>
          </p:cNvPr>
          <p:cNvPicPr>
            <a:picLocks noChangeAspect="1" noChangeArrowheads="1"/>
          </p:cNvPicPr>
          <p:nvPr/>
        </p:nvPicPr>
        <p:blipFill>
          <a:blip r:embed="rId3"/>
          <a:srcRect b="11345"/>
          <a:stretch>
            <a:fillRect/>
          </a:stretch>
        </p:blipFill>
        <p:spPr bwMode="auto">
          <a:xfrm>
            <a:off x="2286000" y="1219200"/>
            <a:ext cx="4652963" cy="4800600"/>
          </a:xfrm>
          <a:prstGeom prst="rect">
            <a:avLst/>
          </a:prstGeom>
          <a:noFill/>
          <a:ln w="9525">
            <a:noFill/>
            <a:miter lim="800000"/>
            <a:headEnd/>
            <a:tailEnd/>
          </a:ln>
        </p:spPr>
      </p:pic>
      <p:sp>
        <p:nvSpPr>
          <p:cNvPr id="9223" name="Text Box 12"/>
          <p:cNvSpPr txBox="1">
            <a:spLocks noChangeArrowheads="1"/>
          </p:cNvSpPr>
          <p:nvPr/>
        </p:nvSpPr>
        <p:spPr bwMode="auto">
          <a:xfrm>
            <a:off x="2590800" y="6019800"/>
            <a:ext cx="4114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t>http://metaarchive.org/GDDP</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DDP policy for Boston College</a:t>
            </a:r>
            <a:endParaRPr lang="en-US" dirty="0"/>
          </a:p>
        </p:txBody>
      </p:sp>
      <p:sp>
        <p:nvSpPr>
          <p:cNvPr id="4" name="Date Placeholder 3"/>
          <p:cNvSpPr>
            <a:spLocks noGrp="1"/>
          </p:cNvSpPr>
          <p:nvPr>
            <p:ph type="dt" sz="quarter" idx="10"/>
          </p:nvPr>
        </p:nvSpPr>
        <p:spPr/>
        <p:txBody>
          <a:bodyPr/>
          <a:lstStyle/>
          <a:p>
            <a:pPr>
              <a:defRPr/>
            </a:pPr>
            <a:r>
              <a:rPr lang="en-US" smtClean="0"/>
              <a:t>6/16/2010</a:t>
            </a:r>
            <a:endParaRPr lang="en-US"/>
          </a:p>
        </p:txBody>
      </p:sp>
      <p:sp>
        <p:nvSpPr>
          <p:cNvPr id="5" name="Footer Placeholder 4"/>
          <p:cNvSpPr>
            <a:spLocks noGrp="1"/>
          </p:cNvSpPr>
          <p:nvPr>
            <p:ph type="ftr" sz="quarter" idx="11"/>
          </p:nvPr>
        </p:nvSpPr>
        <p:spPr/>
        <p:txBody>
          <a:bodyPr/>
          <a:lstStyle/>
          <a:p>
            <a:pPr>
              <a:defRPr/>
            </a:pPr>
            <a:r>
              <a:rPr lang="en-US" smtClean="0"/>
              <a:t>ETD 2010 Preservation Workshop</a:t>
            </a:r>
            <a:endParaRPr lang="en-US"/>
          </a:p>
        </p:txBody>
      </p:sp>
      <p:sp>
        <p:nvSpPr>
          <p:cNvPr id="6" name="Slide Number Placeholder 5"/>
          <p:cNvSpPr>
            <a:spLocks noGrp="1"/>
          </p:cNvSpPr>
          <p:nvPr>
            <p:ph type="sldNum" sz="quarter" idx="12"/>
          </p:nvPr>
        </p:nvSpPr>
        <p:spPr/>
        <p:txBody>
          <a:bodyPr/>
          <a:lstStyle/>
          <a:p>
            <a:fld id="{E4B6F47C-018F-BD47-8216-3716D03ABD28}" type="slidenum">
              <a:rPr lang="en-US"/>
              <a:pPr/>
              <a:t>94</a:t>
            </a:fld>
            <a:endParaRPr lang="en-US"/>
          </a:p>
        </p:txBody>
      </p:sp>
      <p:pic>
        <p:nvPicPr>
          <p:cNvPr id="10246" name="Content Placeholder 6">
            <a:hlinkClick r:id="rId2" action="ppaction://hlinkfile"/>
          </p:cNvPr>
          <p:cNvPicPr>
            <a:picLocks noGrp="1"/>
          </p:cNvPicPr>
          <p:nvPr>
            <p:ph idx="1"/>
          </p:nvPr>
        </p:nvPicPr>
        <p:blipFill>
          <a:blip r:embed="rId3"/>
          <a:srcRect l="14745" t="17056" r="15170" b="17744"/>
          <a:stretch>
            <a:fillRect/>
          </a:stretch>
        </p:blipFill>
        <p:spPr>
          <a:xfrm>
            <a:off x="1460500" y="1600200"/>
            <a:ext cx="6223000" cy="4495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3064</TotalTime>
  <Words>7400</Words>
  <Application>Microsoft Macintosh PowerPoint</Application>
  <PresentationFormat>On-screen Show (4:3)</PresentationFormat>
  <Paragraphs>917</Paragraphs>
  <Slides>94</Slides>
  <Notes>32</Notes>
  <HiddenSlides>0</HiddenSlides>
  <MMClips>0</MMClips>
  <ScaleCrop>false</ScaleCrop>
  <HeadingPairs>
    <vt:vector size="4" baseType="variant">
      <vt:variant>
        <vt:lpstr>Design Template</vt:lpstr>
      </vt:variant>
      <vt:variant>
        <vt:i4>1</vt:i4>
      </vt:variant>
      <vt:variant>
        <vt:lpstr>Slide Titles</vt:lpstr>
      </vt:variant>
      <vt:variant>
        <vt:i4>94</vt:i4>
      </vt:variant>
    </vt:vector>
  </HeadingPairs>
  <TitlesOfParts>
    <vt:vector size="95" baseType="lpstr">
      <vt:lpstr>Module</vt:lpstr>
      <vt:lpstr>Distributed Digital Preservation Workshop for ETDs</vt:lpstr>
      <vt:lpstr>Instructors</vt:lpstr>
      <vt:lpstr>Attendees</vt:lpstr>
      <vt:lpstr>Agenda</vt:lpstr>
      <vt:lpstr>ETDs and Preservation Needs</vt:lpstr>
      <vt:lpstr>What is Digital Preservation?</vt:lpstr>
      <vt:lpstr>Backups ≠ Digital Preservation</vt:lpstr>
      <vt:lpstr>Digital Preservation is Strategic</vt:lpstr>
      <vt:lpstr>NDLTD Preservation Strategy:    MetaArchive Cooperative</vt:lpstr>
      <vt:lpstr>ETD Preservation Survey</vt:lpstr>
      <vt:lpstr>Slide 11</vt:lpstr>
      <vt:lpstr>ETD File Formats</vt:lpstr>
      <vt:lpstr>Platforms and Institutional Repositories hosting ETDs</vt:lpstr>
      <vt:lpstr>Structure of ETD Collections</vt:lpstr>
      <vt:lpstr>Slide 15</vt:lpstr>
      <vt:lpstr>NDLTD  Preservation Strategy</vt:lpstr>
      <vt:lpstr>Slide 17</vt:lpstr>
      <vt:lpstr>NDLTD Preservation Strategy http://scholar.lib.vt.edu/theses/preservation/</vt:lpstr>
      <vt:lpstr>MetaArchive and Distributed Preservation </vt:lpstr>
      <vt:lpstr>Session Questions</vt:lpstr>
      <vt:lpstr>What led to MetaArchive?</vt:lpstr>
      <vt:lpstr>The Data Loss Problem</vt:lpstr>
      <vt:lpstr>The Gap in Digital Preservation Programs</vt:lpstr>
      <vt:lpstr>The Need for Collaborative Approaches</vt:lpstr>
      <vt:lpstr>Backups versus Digital Preservation</vt:lpstr>
      <vt:lpstr>Institutional Repositories versus Digital Preservation</vt:lpstr>
      <vt:lpstr>Secure and Distributed Cache Networks </vt:lpstr>
      <vt:lpstr>Both Technical and Organizational Networking are Required</vt:lpstr>
      <vt:lpstr>Shared Archiving Fails without a Pre-coordinated DDP Network in Place</vt:lpstr>
      <vt:lpstr>MetaArchive</vt:lpstr>
      <vt:lpstr>MetaArchive Phase I (2004-2007)</vt:lpstr>
      <vt:lpstr>Collection Variety</vt:lpstr>
      <vt:lpstr>MetaArchive Founding Members</vt:lpstr>
      <vt:lpstr>Membership Distribution</vt:lpstr>
      <vt:lpstr>Current Members</vt:lpstr>
      <vt:lpstr>Catalytic Efforts</vt:lpstr>
      <vt:lpstr>Technology: Building on Top of LOCKSS as a Solution for Preserving Digital Archives</vt:lpstr>
      <vt:lpstr>Organizational Agreements and Models</vt:lpstr>
      <vt:lpstr>Collection Foci: Growing Archives in Subject &amp; Genre Domains</vt:lpstr>
      <vt:lpstr>Active Collaborations with  Other Efforts</vt:lpstr>
      <vt:lpstr>MetaArchive Phase II (2007-2010)</vt:lpstr>
      <vt:lpstr>MetaArchive TRAC Certification </vt:lpstr>
      <vt:lpstr>Institutional Roles</vt:lpstr>
      <vt:lpstr>Factors to Consider</vt:lpstr>
      <vt:lpstr>Slide 45</vt:lpstr>
      <vt:lpstr>The NDLTD/MetaArchive  ETD Archive </vt:lpstr>
      <vt:lpstr>Session Questions</vt:lpstr>
      <vt:lpstr>NDLTD/MetaArchive ETD  Archive Program – 2009 Goals</vt:lpstr>
      <vt:lpstr>NDLTD/MetaArchive ETD Archive Program - Timeline</vt:lpstr>
      <vt:lpstr>NDLTD/MetaArchive Participants</vt:lpstr>
      <vt:lpstr>Scenarios Explored for Preserving ETD Collections</vt:lpstr>
      <vt:lpstr>Seeking Additional NDLTD/MetaArchive Members</vt:lpstr>
      <vt:lpstr>MetaArchive and its Members: Roles and Responsibilities</vt:lpstr>
      <vt:lpstr>Session Questions</vt:lpstr>
      <vt:lpstr>MetaArchive Charter, Membership Agreement , and Host Nonprofit</vt:lpstr>
      <vt:lpstr>Two Membership Levels</vt:lpstr>
      <vt:lpstr>Associated Fees and Other Responsibilities</vt:lpstr>
      <vt:lpstr>Individual Roles</vt:lpstr>
      <vt:lpstr>Archive Ingest Process</vt:lpstr>
      <vt:lpstr>Requirements for Operating a Node</vt:lpstr>
      <vt:lpstr>ETD Collections Management for Preservation Readiness</vt:lpstr>
      <vt:lpstr>Best Practices:  Unique Directory Names</vt:lpstr>
      <vt:lpstr>Best Practices: File Names</vt:lpstr>
      <vt:lpstr>Best Practices: Archival Units</vt:lpstr>
      <vt:lpstr>Best Practices: Triage for ETDs</vt:lpstr>
      <vt:lpstr>Best Practices: Triage for ETDs</vt:lpstr>
      <vt:lpstr>Best Practices: Metadata Discipline</vt:lpstr>
      <vt:lpstr>MetaArchive Conspectus Database</vt:lpstr>
      <vt:lpstr>MetaArchive Conspectus:  Descriptive Data</vt:lpstr>
      <vt:lpstr>MetaArchive Conspectus: URI</vt:lpstr>
      <vt:lpstr>MetaArchive Conspectus: Coverage</vt:lpstr>
      <vt:lpstr>MetaArchive Conspectus:  Accrual Information</vt:lpstr>
      <vt:lpstr>MetaArchive Conspectus:  Data Description</vt:lpstr>
      <vt:lpstr>MetaArchive Conspectus:  Rights and Ownership</vt:lpstr>
      <vt:lpstr>MetaArchive Conspectus:  Related Resources</vt:lpstr>
      <vt:lpstr>MetaArchive Conspectus:  Harvesting Information</vt:lpstr>
      <vt:lpstr>MetaArchive A New Member’s Perspective</vt:lpstr>
      <vt:lpstr>Open Access permission</vt:lpstr>
      <vt:lpstr>ETD submission notification</vt:lpstr>
      <vt:lpstr>Preservation file formats</vt:lpstr>
      <vt:lpstr>MetaArchive’s ETD network</vt:lpstr>
      <vt:lpstr>Slide 82</vt:lpstr>
      <vt:lpstr>Slide 83</vt:lpstr>
      <vt:lpstr>Slide 84</vt:lpstr>
      <vt:lpstr>Slide 85</vt:lpstr>
      <vt:lpstr>Slide 86</vt:lpstr>
      <vt:lpstr>Preserving Scholarship at Boston College</vt:lpstr>
      <vt:lpstr>eScholarship@BC (institutional repository)</vt:lpstr>
      <vt:lpstr>MetaArchive’s ETD network</vt:lpstr>
      <vt:lpstr>MetaArchive Preservation Cmte</vt:lpstr>
      <vt:lpstr>“Digital Preservation” defined</vt:lpstr>
      <vt:lpstr>DDP policy skeleton</vt:lpstr>
      <vt:lpstr>For more details…</vt:lpstr>
      <vt:lpstr>DDP policy for Boston College</vt:lpstr>
    </vt:vector>
  </TitlesOfParts>
  <Manager/>
  <Company>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MetaArchive and ETD Preservation </dc:title>
  <dc:subject/>
  <dc:creator>Martin Halbert, Gail McMillan</dc:creator>
  <cp:keywords/>
  <dc:description/>
  <cp:lastModifiedBy>Gail McMillan</cp:lastModifiedBy>
  <cp:revision>70</cp:revision>
  <cp:lastPrinted>2009-06-06T19:29:36Z</cp:lastPrinted>
  <dcterms:created xsi:type="dcterms:W3CDTF">2010-06-28T12:40:40Z</dcterms:created>
  <dcterms:modified xsi:type="dcterms:W3CDTF">2010-06-28T12:43:00Z</dcterms:modified>
  <cp:category/>
</cp:coreProperties>
</file>