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notesSlides/notesSlide9.xml" ContentType="application/vnd.openxmlformats-officedocument.presentationml.notesSlide+xml"/>
  <Override PartName="/ppt/slides/slide5.xml" ContentType="application/vnd.openxmlformats-officedocument.presentationml.slide+xml"/>
  <Override PartName="/ppt/slideLayouts/slideLayout11.xml" ContentType="application/vnd.openxmlformats-officedocument.presentationml.slideLayout+xml"/>
  <Override PartName="/ppt/notesSlides/notesSlide16.xml" ContentType="application/vnd.openxmlformats-officedocument.presentationml.notes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notesSlides/notesSlide5.xml" ContentType="application/vnd.openxmlformats-officedocument.presentationml.notesSlide+xml"/>
  <Override PartName="/ppt/tableStyles.xml" ContentType="application/vnd.openxmlformats-officedocument.presentationml.tableStyles+xml"/>
  <Override PartName="/docProps/custom.xml" ContentType="application/vnd.openxmlformats-officedocument.custom-properties+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Default Extension="pdf" ContentType="application/pdf"/>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Default Extension="tiff" ContentType="image/tiff"/>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5" r:id="rId1"/>
  </p:sldMasterIdLst>
  <p:notesMasterIdLst>
    <p:notesMasterId r:id="rId20"/>
  </p:notesMasterIdLst>
  <p:handoutMasterIdLst>
    <p:handoutMasterId r:id="rId21"/>
  </p:handoutMasterIdLst>
  <p:sldIdLst>
    <p:sldId id="256" r:id="rId2"/>
    <p:sldId id="289" r:id="rId3"/>
    <p:sldId id="290" r:id="rId4"/>
    <p:sldId id="291" r:id="rId5"/>
    <p:sldId id="292" r:id="rId6"/>
    <p:sldId id="299" r:id="rId7"/>
    <p:sldId id="302" r:id="rId8"/>
    <p:sldId id="303" r:id="rId9"/>
    <p:sldId id="304" r:id="rId10"/>
    <p:sldId id="271" r:id="rId11"/>
    <p:sldId id="305" r:id="rId12"/>
    <p:sldId id="306" r:id="rId13"/>
    <p:sldId id="297" r:id="rId14"/>
    <p:sldId id="287" r:id="rId15"/>
    <p:sldId id="295" r:id="rId16"/>
    <p:sldId id="301" r:id="rId17"/>
    <p:sldId id="298" r:id="rId18"/>
    <p:sldId id="285" r:id="rId19"/>
  </p:sldIdLst>
  <p:sldSz cx="9144000" cy="6858000" type="screen4x3"/>
  <p:notesSz cx="6858000" cy="9144000"/>
  <p:defaultTextStyle>
    <a:defPPr>
      <a:defRPr lang="en-US"/>
    </a:defPPr>
    <a:lvl1pPr algn="ctr" rtl="0" fontAlgn="base">
      <a:spcBef>
        <a:spcPct val="0"/>
      </a:spcBef>
      <a:spcAft>
        <a:spcPct val="0"/>
      </a:spcAft>
      <a:defRPr sz="2400" kern="1200">
        <a:solidFill>
          <a:schemeClr val="tx2"/>
        </a:solidFill>
        <a:latin typeface="Times New Roman" charset="0"/>
        <a:ea typeface="+mn-ea"/>
        <a:cs typeface="+mn-cs"/>
      </a:defRPr>
    </a:lvl1pPr>
    <a:lvl2pPr marL="457200" algn="ctr" rtl="0" fontAlgn="base">
      <a:spcBef>
        <a:spcPct val="0"/>
      </a:spcBef>
      <a:spcAft>
        <a:spcPct val="0"/>
      </a:spcAft>
      <a:defRPr sz="2400" kern="1200">
        <a:solidFill>
          <a:schemeClr val="tx2"/>
        </a:solidFill>
        <a:latin typeface="Times New Roman" charset="0"/>
        <a:ea typeface="+mn-ea"/>
        <a:cs typeface="+mn-cs"/>
      </a:defRPr>
    </a:lvl2pPr>
    <a:lvl3pPr marL="914400" algn="ctr" rtl="0" fontAlgn="base">
      <a:spcBef>
        <a:spcPct val="0"/>
      </a:spcBef>
      <a:spcAft>
        <a:spcPct val="0"/>
      </a:spcAft>
      <a:defRPr sz="2400" kern="1200">
        <a:solidFill>
          <a:schemeClr val="tx2"/>
        </a:solidFill>
        <a:latin typeface="Times New Roman" charset="0"/>
        <a:ea typeface="+mn-ea"/>
        <a:cs typeface="+mn-cs"/>
      </a:defRPr>
    </a:lvl3pPr>
    <a:lvl4pPr marL="1371600" algn="ctr" rtl="0" fontAlgn="base">
      <a:spcBef>
        <a:spcPct val="0"/>
      </a:spcBef>
      <a:spcAft>
        <a:spcPct val="0"/>
      </a:spcAft>
      <a:defRPr sz="2400" kern="1200">
        <a:solidFill>
          <a:schemeClr val="tx2"/>
        </a:solidFill>
        <a:latin typeface="Times New Roman" charset="0"/>
        <a:ea typeface="+mn-ea"/>
        <a:cs typeface="+mn-cs"/>
      </a:defRPr>
    </a:lvl4pPr>
    <a:lvl5pPr marL="1828800" algn="ctr" rtl="0" fontAlgn="base">
      <a:spcBef>
        <a:spcPct val="0"/>
      </a:spcBef>
      <a:spcAft>
        <a:spcPct val="0"/>
      </a:spcAft>
      <a:defRPr sz="2400" kern="1200">
        <a:solidFill>
          <a:schemeClr val="tx2"/>
        </a:solidFill>
        <a:latin typeface="Times New Roman" charset="0"/>
        <a:ea typeface="+mn-ea"/>
        <a:cs typeface="+mn-cs"/>
      </a:defRPr>
    </a:lvl5pPr>
    <a:lvl6pPr marL="2286000" algn="l" defTabSz="457200" rtl="0" eaLnBrk="1" latinLnBrk="0" hangingPunct="1">
      <a:defRPr sz="2400" kern="1200">
        <a:solidFill>
          <a:schemeClr val="tx2"/>
        </a:solidFill>
        <a:latin typeface="Times New Roman" charset="0"/>
        <a:ea typeface="+mn-ea"/>
        <a:cs typeface="+mn-cs"/>
      </a:defRPr>
    </a:lvl6pPr>
    <a:lvl7pPr marL="2743200" algn="l" defTabSz="457200" rtl="0" eaLnBrk="1" latinLnBrk="0" hangingPunct="1">
      <a:defRPr sz="2400" kern="1200">
        <a:solidFill>
          <a:schemeClr val="tx2"/>
        </a:solidFill>
        <a:latin typeface="Times New Roman" charset="0"/>
        <a:ea typeface="+mn-ea"/>
        <a:cs typeface="+mn-cs"/>
      </a:defRPr>
    </a:lvl7pPr>
    <a:lvl8pPr marL="3200400" algn="l" defTabSz="457200" rtl="0" eaLnBrk="1" latinLnBrk="0" hangingPunct="1">
      <a:defRPr sz="2400" kern="1200">
        <a:solidFill>
          <a:schemeClr val="tx2"/>
        </a:solidFill>
        <a:latin typeface="Times New Roman" charset="0"/>
        <a:ea typeface="+mn-ea"/>
        <a:cs typeface="+mn-cs"/>
      </a:defRPr>
    </a:lvl8pPr>
    <a:lvl9pPr marL="3657600" algn="l" defTabSz="457200" rtl="0" eaLnBrk="1" latinLnBrk="0" hangingPunct="1">
      <a:defRPr sz="2400" kern="1200">
        <a:solidFill>
          <a:schemeClr val="tx2"/>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p:clrMru>
    <a:srgbClr val="FFFDF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aximized">
    <p:restoredLeft sz="12707" autoAdjust="0"/>
    <p:restoredTop sz="74831" autoAdjust="0"/>
  </p:normalViewPr>
  <p:slideViewPr>
    <p:cSldViewPr>
      <p:cViewPr>
        <p:scale>
          <a:sx n="100" d="100"/>
          <a:sy n="100" d="100"/>
        </p:scale>
        <p:origin x="-2264" y="-392"/>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50" d="100"/>
        <a:sy n="150" d="100"/>
      </p:scale>
      <p:origin x="0" y="0"/>
    </p:cViewPr>
  </p:sorterViewPr>
  <p:notesViewPr>
    <p:cSldViewPr>
      <p:cViewPr>
        <p:scale>
          <a:sx n="150" d="100"/>
          <a:sy n="150" d="100"/>
        </p:scale>
        <p:origin x="-3152" y="1768"/>
      </p:cViewPr>
      <p:guideLst>
        <p:guide orient="horz" pos="2880"/>
        <p:guide pos="2160"/>
      </p:guideLst>
    </p:cSldViewPr>
  </p:notesViewPr>
  <p:gridSpacing cx="36868100" cy="368681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pPr>
              <a:defRPr/>
            </a:pPr>
            <a:endParaRPr lang="en-US" dirty="0"/>
          </a:p>
        </p:txBody>
      </p:sp>
      <p:sp>
        <p:nvSpPr>
          <p:cNvPr id="6861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pPr>
              <a:defRPr/>
            </a:pPr>
            <a:endParaRPr lang="en-US" dirty="0"/>
          </a:p>
        </p:txBody>
      </p:sp>
      <p:sp>
        <p:nvSpPr>
          <p:cNvPr id="6861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pPr>
              <a:defRPr/>
            </a:pPr>
            <a:endParaRPr lang="en-US" dirty="0"/>
          </a:p>
        </p:txBody>
      </p:sp>
      <p:sp>
        <p:nvSpPr>
          <p:cNvPr id="6861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pPr>
              <a:defRPr/>
            </a:pPr>
            <a:fld id="{8BFAB991-3063-E440-B276-815EB8419110}"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pPr>
              <a:defRPr/>
            </a:pPr>
            <a:endParaRPr lang="en-US" dirty="0"/>
          </a:p>
        </p:txBody>
      </p:sp>
      <p:sp>
        <p:nvSpPr>
          <p:cNvPr id="675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75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75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pPr>
              <a:defRPr/>
            </a:pPr>
            <a:endParaRPr lang="en-US" dirty="0"/>
          </a:p>
        </p:txBody>
      </p:sp>
      <p:sp>
        <p:nvSpPr>
          <p:cNvPr id="675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pPr>
              <a:defRPr/>
            </a:pPr>
            <a:fld id="{7F54CC18-F6B4-F54D-8484-561F004DCB6C}"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metaarchive.org/imls/index.php/Main_Page"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a:ln/>
        </p:spPr>
      </p:sp>
      <p:sp>
        <p:nvSpPr>
          <p:cNvPr id="16387" name="Notes Placeholder 2"/>
          <p:cNvSpPr>
            <a:spLocks noGrp="1"/>
          </p:cNvSpPr>
          <p:nvPr>
            <p:ph type="body" idx="1"/>
          </p:nvPr>
        </p:nvSpPr>
        <p:spPr>
          <a:noFill/>
          <a:ln/>
        </p:spPr>
        <p:txBody>
          <a:bodyPr/>
          <a:lstStyle/>
          <a:p>
            <a:pPr eaLnBrk="1" hangingPunct="1"/>
            <a:endParaRPr lang="en-US" sz="1100" dirty="0" smtClean="0"/>
          </a:p>
        </p:txBody>
      </p:sp>
      <p:sp>
        <p:nvSpPr>
          <p:cNvPr id="16388" name="Slide Number Placeholder 3"/>
          <p:cNvSpPr>
            <a:spLocks noGrp="1"/>
          </p:cNvSpPr>
          <p:nvPr>
            <p:ph type="sldNum" sz="quarter" idx="5"/>
          </p:nvPr>
        </p:nvSpPr>
        <p:spPr>
          <a:noFill/>
        </p:spPr>
        <p:txBody>
          <a:bodyPr/>
          <a:lstStyle/>
          <a:p>
            <a:fld id="{B3CB51D4-D487-5B4C-8CC4-CE56A05EA77C}" type="slidenum">
              <a:rPr lang="en-US" smtClean="0"/>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p:spPr>
        <p:txBody>
          <a:bodyPr/>
          <a:lstStyle/>
          <a:p>
            <a:pPr eaLnBrk="1" hangingPunct="1"/>
            <a:r>
              <a:rPr lang="en-US" sz="1100" dirty="0" smtClean="0"/>
              <a:t>We used an online survey to gauge the digital library community’s interest in an ETD-specific archive.</a:t>
            </a:r>
          </a:p>
          <a:p>
            <a:pPr eaLnBrk="1" hangingPunct="1"/>
            <a:endParaRPr lang="en-US" sz="1100" dirty="0" smtClean="0"/>
          </a:p>
          <a:p>
            <a:pPr eaLnBrk="1" hangingPunct="1"/>
            <a:r>
              <a:rPr lang="en-US" sz="1100" dirty="0" smtClean="0"/>
              <a:t>We learned that 80% of the survey respondents accept ETDS at their institutions and 40% of those institutions accept only electronic versions. HOWEVER, only ¼ had preservation plans, which</a:t>
            </a:r>
            <a:r>
              <a:rPr lang="en-US" sz="1100" baseline="0" dirty="0" smtClean="0"/>
              <a:t> means that a huge percentage (</a:t>
            </a:r>
            <a:r>
              <a:rPr lang="en-US" sz="1100" dirty="0" smtClean="0"/>
              <a:t>73%) do NOT have formal preservation plans. I found this shocking.</a:t>
            </a:r>
          </a:p>
          <a:p>
            <a:pPr eaLnBrk="1" hangingPunct="1"/>
            <a:endParaRPr lang="en-US" sz="1100" dirty="0" smtClean="0"/>
          </a:p>
          <a:p>
            <a:pPr eaLnBrk="1" hangingPunct="1"/>
            <a:r>
              <a:rPr lang="en-US" sz="1100" dirty="0" smtClean="0"/>
              <a:t>So not only did we have a good idea and a good strategy, we could meet a very broad need among institutions with electronic theses and dissertations.</a:t>
            </a:r>
          </a:p>
        </p:txBody>
      </p:sp>
      <p:sp>
        <p:nvSpPr>
          <p:cNvPr id="35844" name="Slide Number Placeholder 3"/>
          <p:cNvSpPr>
            <a:spLocks noGrp="1"/>
          </p:cNvSpPr>
          <p:nvPr>
            <p:ph type="sldNum" sz="quarter" idx="5"/>
          </p:nvPr>
        </p:nvSpPr>
        <p:spPr>
          <a:noFill/>
        </p:spPr>
        <p:txBody>
          <a:bodyPr/>
          <a:lstStyle/>
          <a:p>
            <a:fld id="{6C582217-0EAA-CB4C-891F-B0BB548DFE23}" type="slidenum">
              <a:rPr lang="en-US" smtClean="0"/>
              <a:pPr/>
              <a:t>10</a:t>
            </a:fld>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pPr eaLnBrk="1" hangingPunct="1"/>
            <a:endParaRPr lang="en-US" sz="1100" dirty="0" smtClean="0"/>
          </a:p>
          <a:p>
            <a:pPr eaLnBrk="1" hangingPunct="1"/>
            <a:r>
              <a:rPr lang="en-US" sz="1100" dirty="0" smtClean="0"/>
              <a:t>Most of you may be familiar with the </a:t>
            </a:r>
            <a:r>
              <a:rPr lang="en-US" sz="1100" dirty="0" smtClean="0"/>
              <a:t>NDLTD, whose mission includes promoting the preservation of ETDs. To address</a:t>
            </a:r>
            <a:r>
              <a:rPr lang="en-US" sz="1100" baseline="0" dirty="0" smtClean="0"/>
              <a:t> this goal </a:t>
            </a:r>
            <a:endParaRPr lang="en-US" sz="1100" dirty="0" smtClean="0"/>
          </a:p>
          <a:p>
            <a:pPr eaLnBrk="1" hangingPunct="1"/>
            <a:endParaRPr lang="en-US" sz="1100" dirty="0" smtClean="0"/>
          </a:p>
          <a:p>
            <a:pPr eaLnBrk="1" hangingPunct="1"/>
            <a:r>
              <a:rPr lang="en-US" sz="1100" dirty="0" smtClean="0"/>
              <a:t>The NDLTD created a strategic alliance with </a:t>
            </a:r>
          </a:p>
        </p:txBody>
      </p:sp>
      <p:sp>
        <p:nvSpPr>
          <p:cNvPr id="28676" name="Slide Number Placeholder 3"/>
          <p:cNvSpPr>
            <a:spLocks noGrp="1"/>
          </p:cNvSpPr>
          <p:nvPr>
            <p:ph type="sldNum" sz="quarter" idx="5"/>
          </p:nvPr>
        </p:nvSpPr>
        <p:spPr>
          <a:noFill/>
        </p:spPr>
        <p:txBody>
          <a:bodyPr/>
          <a:lstStyle/>
          <a:p>
            <a:fld id="{FFA43277-272C-A04C-9D13-E080ADF012D2}" type="slidenum">
              <a:rPr lang="en-US" smtClean="0"/>
              <a:pPr/>
              <a:t>11</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a:ln/>
        </p:spPr>
      </p:sp>
      <p:sp>
        <p:nvSpPr>
          <p:cNvPr id="30723" name="Notes Placeholder 2"/>
          <p:cNvSpPr>
            <a:spLocks noGrp="1"/>
          </p:cNvSpPr>
          <p:nvPr>
            <p:ph type="body" idx="1"/>
          </p:nvPr>
        </p:nvSpPr>
        <p:spPr>
          <a:noFill/>
          <a:ln/>
        </p:spPr>
        <p:txBody>
          <a:bodyPr/>
          <a:lstStyle/>
          <a:p>
            <a:pPr eaLnBrk="1" hangingPunct="1"/>
            <a:r>
              <a:rPr lang="en-US" sz="1100" dirty="0" smtClean="0"/>
              <a:t>with the MetaArchive Cooperative,</a:t>
            </a:r>
            <a:r>
              <a:rPr lang="en-US" sz="1100" dirty="0" smtClean="0"/>
              <a:t> </a:t>
            </a:r>
            <a:r>
              <a:rPr lang="en-US" sz="1100" baseline="0" dirty="0" smtClean="0"/>
              <a:t>We </a:t>
            </a:r>
            <a:r>
              <a:rPr lang="en-US" sz="1100" dirty="0" smtClean="0"/>
              <a:t>share</a:t>
            </a:r>
            <a:r>
              <a:rPr lang="en-US" sz="1100" baseline="0" dirty="0" smtClean="0"/>
              <a:t> the</a:t>
            </a:r>
            <a:r>
              <a:rPr lang="en-US" sz="1100" dirty="0" smtClean="0"/>
              <a:t> concern that the digital items that define our culture and history might be forever lost due to disaster, error, or neglect, if we don’t do something</a:t>
            </a:r>
            <a:r>
              <a:rPr lang="en-US" sz="1100" baseline="0" dirty="0" smtClean="0"/>
              <a:t> and do it together—cooperatively, not individually</a:t>
            </a:r>
            <a:r>
              <a:rPr lang="en-US" sz="1100" dirty="0" smtClean="0"/>
              <a:t>.</a:t>
            </a:r>
          </a:p>
          <a:p>
            <a:pPr eaLnBrk="1" hangingPunct="1"/>
            <a:endParaRPr lang="en-US" sz="1100" dirty="0" smtClean="0"/>
          </a:p>
        </p:txBody>
      </p:sp>
      <p:sp>
        <p:nvSpPr>
          <p:cNvPr id="30724" name="Slide Number Placeholder 3"/>
          <p:cNvSpPr>
            <a:spLocks noGrp="1"/>
          </p:cNvSpPr>
          <p:nvPr>
            <p:ph type="sldNum" sz="quarter" idx="5"/>
          </p:nvPr>
        </p:nvSpPr>
        <p:spPr>
          <a:noFill/>
        </p:spPr>
        <p:txBody>
          <a:bodyPr/>
          <a:lstStyle/>
          <a:p>
            <a:fld id="{1F038F25-C672-D940-A399-657863829D77}" type="slidenum">
              <a:rPr lang="en-US" smtClean="0"/>
              <a:pPr/>
              <a:t>12</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a:ln/>
        </p:spPr>
      </p:sp>
      <p:sp>
        <p:nvSpPr>
          <p:cNvPr id="30723" name="Notes Placeholder 2"/>
          <p:cNvSpPr>
            <a:spLocks noGrp="1"/>
          </p:cNvSpPr>
          <p:nvPr>
            <p:ph type="body" idx="1"/>
          </p:nvPr>
        </p:nvSpPr>
        <p:spPr>
          <a:noFill/>
          <a:ln/>
        </p:spPr>
        <p:txBody>
          <a:bodyPr/>
          <a:lstStyle/>
          <a:p>
            <a:pPr eaLnBrk="1" hangingPunct="1"/>
            <a:r>
              <a:rPr lang="en-US" sz="1100" dirty="0" smtClean="0"/>
              <a:t>The </a:t>
            </a:r>
            <a:r>
              <a:rPr lang="en-US" sz="1100" dirty="0" smtClean="0"/>
              <a:t>MetaArchive </a:t>
            </a:r>
            <a:r>
              <a:rPr lang="en-US" sz="1100" dirty="0" smtClean="0"/>
              <a:t>Cooperative </a:t>
            </a:r>
            <a:r>
              <a:rPr lang="en-US" sz="1100" dirty="0" smtClean="0"/>
              <a:t>began as 6 research universities in the southeastern United States</a:t>
            </a:r>
            <a:r>
              <a:rPr lang="en-US" sz="1100" dirty="0" smtClean="0"/>
              <a:t> with an</a:t>
            </a:r>
            <a:r>
              <a:rPr lang="en-US" sz="1100" baseline="0" dirty="0" smtClean="0"/>
              <a:t> award from the Library of Congress. Today we are a membership-funded organization of </a:t>
            </a:r>
            <a:r>
              <a:rPr lang="en-US" sz="1100" dirty="0" smtClean="0"/>
              <a:t>over 50 institutions in 13 states and 4 countries. </a:t>
            </a:r>
            <a:endParaRPr lang="en-US" sz="1100" dirty="0" smtClean="0"/>
          </a:p>
          <a:p>
            <a:pPr eaLnBrk="1" hangingPunct="1"/>
            <a:endParaRPr lang="en-US" sz="1100" dirty="0" smtClean="0"/>
          </a:p>
          <a:p>
            <a:r>
              <a:rPr lang="en-US" sz="1100" dirty="0" smtClean="0"/>
              <a:t>“The MetaArchive Cooperative is one of the few library-led digital preservation organizations that</a:t>
            </a:r>
            <a:r>
              <a:rPr lang="en-US" sz="1100" dirty="0" smtClean="0"/>
              <a:t> has an infrastructure within as </a:t>
            </a:r>
            <a:r>
              <a:rPr lang="en-US" sz="1100" dirty="0" smtClean="0"/>
              <a:t>well as between libraries.</a:t>
            </a:r>
            <a:r>
              <a:rPr lang="en-US" sz="1100" dirty="0" smtClean="0"/>
              <a:t> </a:t>
            </a:r>
            <a:endParaRPr lang="en-US" sz="1100" dirty="0" smtClean="0"/>
          </a:p>
        </p:txBody>
      </p:sp>
      <p:sp>
        <p:nvSpPr>
          <p:cNvPr id="30724" name="Slide Number Placeholder 3"/>
          <p:cNvSpPr>
            <a:spLocks noGrp="1"/>
          </p:cNvSpPr>
          <p:nvPr>
            <p:ph type="sldNum" sz="quarter" idx="5"/>
          </p:nvPr>
        </p:nvSpPr>
        <p:spPr>
          <a:noFill/>
        </p:spPr>
        <p:txBody>
          <a:bodyPr/>
          <a:lstStyle/>
          <a:p>
            <a:fld id="{1F038F25-C672-D940-A399-657863829D77}" type="slidenum">
              <a:rPr lang="en-US" smtClean="0"/>
              <a:pPr/>
              <a:t>13</a:t>
            </a:fld>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a:ln/>
        </p:spPr>
      </p:sp>
      <p:sp>
        <p:nvSpPr>
          <p:cNvPr id="39939" name="Notes Placeholder 2"/>
          <p:cNvSpPr>
            <a:spLocks noGrp="1"/>
          </p:cNvSpPr>
          <p:nvPr>
            <p:ph type="body" idx="1"/>
          </p:nvPr>
        </p:nvSpPr>
        <p:spPr>
          <a:noFill/>
          <a:ln/>
        </p:spPr>
        <p:txBody>
          <a:bodyPr/>
          <a:lstStyle/>
          <a:p>
            <a:r>
              <a:rPr lang="en-US" sz="1100" dirty="0" smtClean="0"/>
              <a:t>Here is a sample </a:t>
            </a:r>
            <a:r>
              <a:rPr lang="en-US" sz="1100" dirty="0" smtClean="0"/>
              <a:t>workflow for one institution, Virginia Tech. It shows the Student submitting an ETD through Graduate </a:t>
            </a:r>
            <a:r>
              <a:rPr lang="en-US" sz="1100" dirty="0" smtClean="0"/>
              <a:t>School </a:t>
            </a:r>
            <a:r>
              <a:rPr lang="en-US" sz="1100" dirty="0" smtClean="0"/>
              <a:t>approval </a:t>
            </a:r>
            <a:r>
              <a:rPr lang="en-US" sz="1100" dirty="0" smtClean="0"/>
              <a:t>and ingest into the Distributed Digital Preservation Network.   </a:t>
            </a:r>
          </a:p>
          <a:p>
            <a:endParaRPr lang="en-US" sz="1100" dirty="0" smtClean="0"/>
          </a:p>
          <a:p>
            <a:pPr eaLnBrk="1" hangingPunct="1"/>
            <a:endParaRPr lang="en-US" sz="1100" dirty="0" smtClean="0">
              <a:latin typeface="Times New Roman" pitchFamily="-65" charset="0"/>
              <a:ea typeface="ＭＳ Ｐゴシック" pitchFamily="-65" charset="-128"/>
              <a:cs typeface="ＭＳ Ｐゴシック" pitchFamily="-65"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100" dirty="0" smtClean="0">
              <a:latin typeface="Arial"/>
              <a:cs typeface="Arial"/>
            </a:endParaRPr>
          </a:p>
          <a:p>
            <a:endParaRPr lang="en-US" sz="1100" dirty="0" smtClean="0"/>
          </a:p>
          <a:p>
            <a:endParaRPr lang="en-US" sz="1100" dirty="0" smtClean="0"/>
          </a:p>
        </p:txBody>
      </p:sp>
      <p:sp>
        <p:nvSpPr>
          <p:cNvPr id="39940" name="Slide Number Placeholder 3"/>
          <p:cNvSpPr>
            <a:spLocks noGrp="1"/>
          </p:cNvSpPr>
          <p:nvPr>
            <p:ph type="sldNum" sz="quarter" idx="5"/>
          </p:nvPr>
        </p:nvSpPr>
        <p:spPr>
          <a:noFill/>
        </p:spPr>
        <p:txBody>
          <a:bodyPr/>
          <a:lstStyle/>
          <a:p>
            <a:fld id="{213DFE23-687F-D44D-8ECF-86F6AD8977EE}" type="slidenum">
              <a:rPr lang="en-US" smtClean="0"/>
              <a:pPr/>
              <a:t>14</a:t>
            </a:fld>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This is the follow-thorough for the</a:t>
            </a:r>
            <a:r>
              <a:rPr lang="en-US" baseline="0" dirty="0" smtClean="0"/>
              <a:t> work flow </a:t>
            </a:r>
            <a:r>
              <a:rPr lang="en-US" dirty="0" smtClean="0"/>
              <a:t>from </a:t>
            </a:r>
            <a:r>
              <a:rPr lang="en-US" dirty="0" smtClean="0"/>
              <a:t>the</a:t>
            </a:r>
            <a:r>
              <a:rPr lang="en-US" dirty="0" smtClean="0"/>
              <a:t> DDPN perspective</a:t>
            </a:r>
            <a:r>
              <a:rPr lang="en-US" dirty="0" smtClean="0"/>
              <a:t>. </a:t>
            </a:r>
          </a:p>
          <a:p>
            <a:endParaRPr lang="en-US" dirty="0" smtClean="0"/>
          </a:p>
          <a:p>
            <a:r>
              <a:rPr lang="en-US" dirty="0" smtClean="0"/>
              <a:t>Note (1) that all ETDs, no matter their level of access from</a:t>
            </a:r>
            <a:r>
              <a:rPr lang="en-US" baseline="0" dirty="0" smtClean="0"/>
              <a:t> their home institutions, can be ingested and preserved by the MetaArchive, and (2) that recovery has been well tested—in both controlled and unplanned settings. </a:t>
            </a:r>
          </a:p>
          <a:p>
            <a:endParaRPr lang="en-US" baseline="0" dirty="0" smtClean="0"/>
          </a:p>
          <a:p>
            <a:pPr eaLnBrk="1" hangingPunct="1">
              <a:lnSpc>
                <a:spcPct val="90000"/>
              </a:lnSpc>
            </a:pPr>
            <a:r>
              <a:rPr lang="en-US" sz="2800" dirty="0" smtClean="0">
                <a:latin typeface="Times New Roman" pitchFamily="-65" charset="0"/>
              </a:rPr>
              <a:t>Programmatically harvest ETDs from host universities (LOCKSS)</a:t>
            </a:r>
          </a:p>
          <a:p>
            <a:pPr lvl="1" eaLnBrk="1" hangingPunct="1">
              <a:lnSpc>
                <a:spcPct val="90000"/>
              </a:lnSpc>
            </a:pPr>
            <a:r>
              <a:rPr lang="en-US" sz="2400" dirty="0" smtClean="0">
                <a:latin typeface="Times New Roman" pitchFamily="-65" charset="0"/>
              </a:rPr>
              <a:t>Secure access: only authorized partners’ servers</a:t>
            </a:r>
          </a:p>
          <a:p>
            <a:pPr eaLnBrk="1" hangingPunct="1">
              <a:lnSpc>
                <a:spcPct val="90000"/>
              </a:lnSpc>
            </a:pPr>
            <a:r>
              <a:rPr lang="en-US" sz="2800" dirty="0" smtClean="0">
                <a:latin typeface="Times New Roman" pitchFamily="-65" charset="0"/>
              </a:rPr>
              <a:t>Distributes content among partners</a:t>
            </a:r>
          </a:p>
          <a:p>
            <a:pPr lvl="1" eaLnBrk="1" hangingPunct="1">
              <a:lnSpc>
                <a:spcPct val="90000"/>
              </a:lnSpc>
            </a:pPr>
            <a:r>
              <a:rPr lang="en-US" sz="2400" dirty="0" smtClean="0">
                <a:latin typeface="Times New Roman" pitchFamily="-65" charset="0"/>
              </a:rPr>
              <a:t>International digital preservation network</a:t>
            </a:r>
          </a:p>
          <a:p>
            <a:pPr lvl="1" eaLnBrk="1" hangingPunct="1">
              <a:lnSpc>
                <a:spcPct val="90000"/>
              </a:lnSpc>
            </a:pPr>
            <a:r>
              <a:rPr lang="en-US" sz="2400" dirty="0" smtClean="0">
                <a:latin typeface="Times New Roman" pitchFamily="-65" charset="0"/>
              </a:rPr>
              <a:t>Standard hardware, free software</a:t>
            </a:r>
          </a:p>
          <a:p>
            <a:pPr lvl="1" eaLnBrk="1" hangingPunct="1">
              <a:lnSpc>
                <a:spcPct val="90000"/>
              </a:lnSpc>
            </a:pPr>
            <a:r>
              <a:rPr lang="en-US" sz="2400" dirty="0" smtClean="0">
                <a:latin typeface="Times New Roman" pitchFamily="-65" charset="0"/>
              </a:rPr>
              <a:t>Audits and repairs content from partners as needed </a:t>
            </a:r>
          </a:p>
          <a:p>
            <a:pPr lvl="1" eaLnBrk="1" hangingPunct="1">
              <a:lnSpc>
                <a:spcPct val="90000"/>
              </a:lnSpc>
            </a:pPr>
            <a:r>
              <a:rPr lang="en-US" sz="2400" dirty="0" smtClean="0">
                <a:latin typeface="Times New Roman" pitchFamily="-65" charset="0"/>
              </a:rPr>
              <a:t>Low cost to administer and run </a:t>
            </a:r>
          </a:p>
          <a:p>
            <a:pPr eaLnBrk="1" hangingPunct="1">
              <a:lnSpc>
                <a:spcPct val="90000"/>
              </a:lnSpc>
            </a:pPr>
            <a:r>
              <a:rPr lang="en-US" sz="2800" dirty="0" smtClean="0">
                <a:latin typeface="Times New Roman" pitchFamily="-65" charset="0"/>
              </a:rPr>
              <a:t>Dark Archive only</a:t>
            </a:r>
          </a:p>
          <a:p>
            <a:pPr eaLnBrk="1" hangingPunct="1">
              <a:lnSpc>
                <a:spcPct val="90000"/>
              </a:lnSpc>
              <a:buFont typeface="Wingdings" pitchFamily="-65" charset="2"/>
              <a:buNone/>
            </a:pPr>
            <a:endParaRPr lang="en-US" sz="1800" dirty="0" smtClean="0">
              <a:latin typeface="Times New Roman" pitchFamily="-65" charset="0"/>
            </a:endParaRPr>
          </a:p>
          <a:p>
            <a:pPr eaLnBrk="1" hangingPunct="1">
              <a:lnSpc>
                <a:spcPct val="90000"/>
              </a:lnSpc>
              <a:buFont typeface="Wingdings" pitchFamily="-65" charset="2"/>
              <a:buNone/>
            </a:pPr>
            <a:r>
              <a:rPr lang="en-US" sz="1800" dirty="0" smtClean="0">
                <a:latin typeface="Times New Roman" pitchFamily="-65" charset="0"/>
              </a:rPr>
              <a:t>http://scholar.lib.vt.edu/theses/NDLTD/NDLTDPreservationPlan2010.pdf</a:t>
            </a:r>
          </a:p>
          <a:p>
            <a:endParaRPr lang="en-US" dirty="0"/>
          </a:p>
        </p:txBody>
      </p:sp>
      <p:sp>
        <p:nvSpPr>
          <p:cNvPr id="4" name="Slide Number Placeholder 3"/>
          <p:cNvSpPr>
            <a:spLocks noGrp="1"/>
          </p:cNvSpPr>
          <p:nvPr>
            <p:ph type="sldNum" sz="quarter" idx="10"/>
          </p:nvPr>
        </p:nvSpPr>
        <p:spPr/>
        <p:txBody>
          <a:bodyPr/>
          <a:lstStyle/>
          <a:p>
            <a:pPr>
              <a:defRPr/>
            </a:pPr>
            <a:fld id="{7F54CC18-F6B4-F54D-8484-561F004DCB6C}"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Dwayne K. </a:t>
            </a:r>
            <a:r>
              <a:rPr lang="en-US" dirty="0" err="1" smtClean="0"/>
              <a:t>Buttler</a:t>
            </a:r>
            <a:r>
              <a:rPr lang="en-US" dirty="0" smtClean="0"/>
              <a:t>, Evelyn J. Schneider Endowed Chair for Scholarly Communication, University of Louisville</a:t>
            </a:r>
          </a:p>
          <a:p>
            <a:r>
              <a:rPr lang="en-US" dirty="0" smtClean="0"/>
              <a:t>	http://</a:t>
            </a:r>
            <a:r>
              <a:rPr lang="en-US" dirty="0" err="1" smtClean="0"/>
              <a:t>www.metaarchive.org</a:t>
            </a:r>
            <a:r>
              <a:rPr lang="en-US" dirty="0" smtClean="0"/>
              <a:t>/references</a:t>
            </a:r>
            <a:endParaRPr lang="en-US" dirty="0"/>
          </a:p>
        </p:txBody>
      </p:sp>
      <p:sp>
        <p:nvSpPr>
          <p:cNvPr id="4" name="Slide Number Placeholder 3"/>
          <p:cNvSpPr>
            <a:spLocks noGrp="1"/>
          </p:cNvSpPr>
          <p:nvPr>
            <p:ph type="sldNum" sz="quarter" idx="10"/>
          </p:nvPr>
        </p:nvSpPr>
        <p:spPr/>
        <p:txBody>
          <a:bodyPr/>
          <a:lstStyle/>
          <a:p>
            <a:pPr>
              <a:defRPr/>
            </a:pPr>
            <a:fld id="{7F54CC18-F6B4-F54D-8484-561F004DCB6C}"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ＭＳ Ｐゴシック" charset="-128"/>
                <a:cs typeface="ＭＳ Ｐゴシック" charset="-128"/>
              </a:rPr>
              <a:t>At 3:45 TODAY you can hear more about the highlights and early findings of this</a:t>
            </a:r>
            <a:r>
              <a:rPr lang="en-US" sz="1200" kern="1200" baseline="0" dirty="0" smtClean="0">
                <a:solidFill>
                  <a:schemeClr val="tx1"/>
                </a:solidFill>
                <a:latin typeface="Arial" charset="0"/>
                <a:ea typeface="ＭＳ Ｐゴシック" charset="-128"/>
                <a:cs typeface="ＭＳ Ｐゴシック" charset="-128"/>
              </a:rPr>
              <a:t> </a:t>
            </a:r>
            <a:r>
              <a:rPr lang="en-US" sz="1200" kern="1200" dirty="0" smtClean="0">
                <a:solidFill>
                  <a:schemeClr val="tx1"/>
                </a:solidFill>
                <a:latin typeface="Arial" charset="0"/>
                <a:ea typeface="ＭＳ Ｐゴシック" charset="-128"/>
                <a:cs typeface="ＭＳ Ｐゴシック" charset="-128"/>
              </a:rPr>
              <a:t>product funded by the Institute for Museum and Library Services. To promote good practices and to increase the capacity of academic libraries to reliably preserve ETDs, the project participants are developing a toolkit of guidelines, workshop materials, and set of software tools for lifecycle data management and preservation of ETDs. </a:t>
            </a:r>
          </a:p>
          <a:p>
            <a:r>
              <a:rPr lang="en-US" sz="1200" kern="1200" dirty="0" smtClean="0">
                <a:solidFill>
                  <a:schemeClr val="tx1"/>
                </a:solidFill>
                <a:latin typeface="Arial" charset="0"/>
                <a:ea typeface="ＭＳ Ｐゴシック" charset="-128"/>
                <a:cs typeface="ＭＳ Ｐゴシック" charset="-128"/>
              </a:rPr>
              <a:t> </a:t>
            </a:r>
          </a:p>
          <a:p>
            <a:endParaRPr lang="en-US" sz="1200" kern="1200" dirty="0" smtClean="0">
              <a:solidFill>
                <a:schemeClr val="tx1"/>
              </a:solidFill>
              <a:latin typeface="Arial" charset="0"/>
              <a:ea typeface="ＭＳ Ｐゴシック" charset="-128"/>
              <a:cs typeface="ＭＳ Ｐゴシック" charset="-128"/>
            </a:endParaRPr>
          </a:p>
          <a:p>
            <a:r>
              <a:rPr lang="en-US" dirty="0" smtClean="0"/>
              <a:t>Project completion scheduled for end of 2013</a:t>
            </a:r>
          </a:p>
          <a:p>
            <a:pPr lvl="1"/>
            <a:r>
              <a:rPr lang="en-US" dirty="0" smtClean="0"/>
              <a:t>Nine guidance documents will be produced</a:t>
            </a:r>
          </a:p>
          <a:p>
            <a:pPr lvl="1"/>
            <a:r>
              <a:rPr lang="en-US" dirty="0" smtClean="0"/>
              <a:t>Educational Materials and Workshops</a:t>
            </a:r>
          </a:p>
          <a:p>
            <a:pPr lvl="1"/>
            <a:r>
              <a:rPr lang="en-US" dirty="0" smtClean="0"/>
              <a:t>Software tools for Lifecycle Management</a:t>
            </a:r>
          </a:p>
          <a:p>
            <a:r>
              <a:rPr lang="en-US" dirty="0" smtClean="0"/>
              <a:t>Training materials will be available in 2013, including workshop syllabi, training handouts and exercises and PowerPoint presentations</a:t>
            </a:r>
          </a:p>
          <a:p>
            <a:endParaRPr lang="en-US" sz="1200" kern="1200" dirty="0" smtClean="0">
              <a:solidFill>
                <a:schemeClr val="tx1"/>
              </a:solidFill>
              <a:latin typeface="Arial" charset="0"/>
              <a:ea typeface="ＭＳ Ｐゴシック" charset="-128"/>
              <a:cs typeface="ＭＳ Ｐゴシック" charset="-128"/>
            </a:endParaRPr>
          </a:p>
          <a:p>
            <a:r>
              <a:rPr lang="en-US" dirty="0" smtClean="0">
                <a:hlinkClick r:id="rId3"/>
              </a:rPr>
              <a:t>http://metaarchive.org/imls/index.php/Main_Page</a:t>
            </a:r>
            <a:r>
              <a:rPr lang="en-US" sz="1200" kern="1200" dirty="0" smtClean="0">
                <a:solidFill>
                  <a:schemeClr val="tx1"/>
                </a:solidFill>
                <a:latin typeface="Arial" charset="0"/>
                <a:ea typeface="ＭＳ Ｐゴシック" charset="-128"/>
                <a:cs typeface="ＭＳ Ｐゴシック" charset="-128"/>
              </a:rPr>
              <a:t> </a:t>
            </a:r>
          </a:p>
          <a:p>
            <a:endParaRPr lang="en-US" dirty="0"/>
          </a:p>
        </p:txBody>
      </p:sp>
      <p:sp>
        <p:nvSpPr>
          <p:cNvPr id="4" name="Slide Number Placeholder 3"/>
          <p:cNvSpPr>
            <a:spLocks noGrp="1"/>
          </p:cNvSpPr>
          <p:nvPr>
            <p:ph type="sldNum" sz="quarter" idx="10"/>
          </p:nvPr>
        </p:nvSpPr>
        <p:spPr/>
        <p:txBody>
          <a:bodyPr/>
          <a:lstStyle/>
          <a:p>
            <a:pPr>
              <a:defRPr/>
            </a:pPr>
            <a:fld id="{7F54CC18-F6B4-F54D-8484-561F004DCB6C}"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a:ln/>
        </p:spPr>
      </p:sp>
      <p:sp>
        <p:nvSpPr>
          <p:cNvPr id="52227" name="Notes Placeholder 2"/>
          <p:cNvSpPr>
            <a:spLocks noGrp="1"/>
          </p:cNvSpPr>
          <p:nvPr>
            <p:ph type="body" idx="1"/>
          </p:nvPr>
        </p:nvSpPr>
        <p:spPr>
          <a:noFill/>
          <a:ln/>
        </p:spPr>
        <p:txBody>
          <a:bodyPr/>
          <a:lstStyle/>
          <a:p>
            <a:pPr eaLnBrk="1" hangingPunct="1"/>
            <a:r>
              <a:rPr lang="en-US" sz="1100" dirty="0" smtClean="0"/>
              <a:t>Let me leave you with these 3 suggestions:</a:t>
            </a:r>
          </a:p>
          <a:p>
            <a:pPr eaLnBrk="1" hangingPunct="1"/>
            <a:endParaRPr lang="en-US" sz="1100" dirty="0" smtClean="0"/>
          </a:p>
          <a:p>
            <a:pPr marL="228600" indent="-228600" eaLnBrk="1" hangingPunct="1">
              <a:buAutoNum type="arabicPeriod"/>
            </a:pPr>
            <a:r>
              <a:rPr lang="en-US" sz="1100" dirty="0" smtClean="0"/>
              <a:t>Prepare your preservation strategy now.</a:t>
            </a:r>
          </a:p>
          <a:p>
            <a:pPr marL="228600" indent="-228600" eaLnBrk="1" hangingPunct="1">
              <a:buAutoNum type="arabicPeriod"/>
            </a:pPr>
            <a:r>
              <a:rPr lang="en-US" sz="1100" dirty="0" smtClean="0"/>
              <a:t>If you separate community access from preservation, you’ll realize the advantages of focusing on the best strategy for each.</a:t>
            </a:r>
          </a:p>
          <a:p>
            <a:pPr marL="228600" indent="-228600" eaLnBrk="1" hangingPunct="1">
              <a:buAutoNum type="arabicPeriod"/>
            </a:pPr>
            <a:r>
              <a:rPr lang="en-US" sz="1100" dirty="0" smtClean="0"/>
              <a:t>In a Cooperative with mutual goals and strategies we can affordably achieve more together than we can separately.</a:t>
            </a:r>
          </a:p>
          <a:p>
            <a:pPr marL="228600" indent="-228600" eaLnBrk="1" hangingPunct="1">
              <a:buAutoNum type="arabicPeriod"/>
            </a:pPr>
            <a:endParaRPr lang="en-US" sz="1100" dirty="0" smtClean="0"/>
          </a:p>
          <a:p>
            <a:pPr marL="228600" indent="-228600" algn="l" eaLnBrk="1" hangingPunct="1"/>
            <a:r>
              <a:rPr lang="en-US" sz="1100" dirty="0" smtClean="0"/>
              <a:t>I think the advantages of using LOCKSS as the MetaArchive has to create and manage a dark archive of ETDs is the best and most affordable solution available today,</a:t>
            </a:r>
            <a:r>
              <a:rPr lang="en-US" sz="1100" baseline="0" dirty="0" smtClean="0"/>
              <a:t> and I hope you will take advantage of it</a:t>
            </a:r>
            <a:r>
              <a:rPr lang="en-US" sz="1100" dirty="0" smtClean="0"/>
              <a:t>.</a:t>
            </a:r>
          </a:p>
          <a:p>
            <a:pPr marL="228600" indent="-228600" algn="l" eaLnBrk="1" hangingPunct="1"/>
            <a:endParaRPr lang="en-US" sz="1100" dirty="0" smtClean="0"/>
          </a:p>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sz="1100" dirty="0" smtClean="0"/>
              <a:t>Thank you for this opportunity to share my enthusiasm for ETDs and preservation. </a:t>
            </a:r>
          </a:p>
          <a:p>
            <a:pPr marL="228600" indent="-228600" algn="l" eaLnBrk="1" hangingPunct="1"/>
            <a:endParaRPr lang="en-US" dirty="0" smtClean="0"/>
          </a:p>
        </p:txBody>
      </p:sp>
      <p:sp>
        <p:nvSpPr>
          <p:cNvPr id="52228" name="Slide Number Placeholder 3"/>
          <p:cNvSpPr>
            <a:spLocks noGrp="1"/>
          </p:cNvSpPr>
          <p:nvPr>
            <p:ph type="sldNum" sz="quarter" idx="5"/>
          </p:nvPr>
        </p:nvSpPr>
        <p:spPr>
          <a:noFill/>
        </p:spPr>
        <p:txBody>
          <a:bodyPr/>
          <a:lstStyle/>
          <a:p>
            <a:fld id="{043A493D-9EA2-1545-97C0-870F323ADC9C}" type="slidenum">
              <a:rPr lang="en-US" smtClean="0"/>
              <a:pPr/>
              <a:t>18</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2C82C244-E290-D94F-ACA0-03B2221A2B88}" type="slidenum">
              <a:rPr lang="en-US">
                <a:ea typeface="ＭＳ Ｐゴシック" charset="-128"/>
                <a:cs typeface="ＭＳ Ｐゴシック" charset="-128"/>
              </a:rPr>
              <a:pPr/>
              <a:t>2</a:t>
            </a:fld>
            <a:endParaRPr lang="en-US" dirty="0">
              <a:ea typeface="ＭＳ Ｐゴシック" charset="-128"/>
              <a:cs typeface="ＭＳ Ｐゴシック" charset="-128"/>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r>
              <a:rPr lang="en-US" sz="1100" dirty="0" smtClean="0">
                <a:latin typeface="Arial"/>
                <a:cs typeface="Arial"/>
              </a:rPr>
              <a:t>Preservation means Consciously </a:t>
            </a:r>
            <a:r>
              <a:rPr lang="en-US" sz="1100" dirty="0" smtClean="0">
                <a:latin typeface="Arial"/>
                <a:cs typeface="Arial"/>
              </a:rPr>
              <a:t>and systematically managing</a:t>
            </a:r>
            <a:r>
              <a:rPr lang="en-US" sz="1100" baseline="0" dirty="0" smtClean="0">
                <a:latin typeface="Arial"/>
                <a:cs typeface="Arial"/>
              </a:rPr>
              <a:t> our</a:t>
            </a:r>
            <a:r>
              <a:rPr lang="en-US" sz="1100" dirty="0" smtClean="0">
                <a:latin typeface="Arial"/>
                <a:cs typeface="Arial"/>
              </a:rPr>
              <a:t> digital works over an indefinite period of </a:t>
            </a:r>
            <a:r>
              <a:rPr lang="en-US" sz="1100" dirty="0" smtClean="0">
                <a:latin typeface="Arial"/>
                <a:cs typeface="Arial"/>
              </a:rPr>
              <a:t>time. </a:t>
            </a:r>
          </a:p>
          <a:p>
            <a:pPr eaLnBrk="1" hangingPunct="1"/>
            <a:endParaRPr lang="en-US" sz="1100" dirty="0" smtClean="0">
              <a:latin typeface="Arial"/>
              <a:cs typeface="Arial"/>
            </a:endParaRPr>
          </a:p>
          <a:p>
            <a:pPr eaLnBrk="1" hangingPunct="1"/>
            <a:r>
              <a:rPr lang="en-US" sz="1100" dirty="0" smtClean="0">
                <a:latin typeface="Arial"/>
                <a:cs typeface="Arial"/>
              </a:rPr>
              <a:t>How can we preserve our ETD Collections and protect them from neglect--the “sands of time”, catastrophic events like fires and hurricanes, hardware and software failures, or simple human error? </a:t>
            </a:r>
          </a:p>
          <a:p>
            <a:pPr eaLnBrk="1" hangingPunct="1"/>
            <a:endParaRPr lang="en-US" sz="1100" dirty="0" smtClean="0">
              <a:latin typeface="Arial"/>
              <a:cs typeface="Arial"/>
            </a:endParaRPr>
          </a:p>
          <a:p>
            <a:pPr eaLnBrk="1" hangingPunct="1"/>
            <a:r>
              <a:rPr lang="en-US" sz="1100" dirty="0" smtClean="0">
                <a:latin typeface="Arial"/>
                <a:cs typeface="Arial"/>
              </a:rPr>
              <a:t>Another Challenge to preservation is organizational changes. Therefore,</a:t>
            </a:r>
            <a:r>
              <a:rPr lang="en-US" sz="1100" baseline="0" dirty="0" smtClean="0">
                <a:latin typeface="Arial"/>
                <a:cs typeface="Arial"/>
              </a:rPr>
              <a:t> we need ongoing commitments at a high level within each of our organizations. </a:t>
            </a:r>
          </a:p>
          <a:p>
            <a:pPr eaLnBrk="1" hangingPunct="1"/>
            <a:endParaRPr lang="en-US" sz="1100" baseline="0" dirty="0" smtClean="0">
              <a:latin typeface="Arial"/>
              <a:cs typeface="Arial"/>
            </a:endParaRPr>
          </a:p>
          <a:p>
            <a:pPr eaLnBrk="1" hangingPunct="1"/>
            <a:endParaRPr lang="en-US" sz="1100" dirty="0" smtClean="0">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647A1612-6958-2E47-B1C9-5D86B0FA570E}" type="slidenum">
              <a:rPr lang="en-US">
                <a:ea typeface="ＭＳ Ｐゴシック" charset="-128"/>
                <a:cs typeface="ＭＳ Ｐゴシック" charset="-128"/>
              </a:rPr>
              <a:pPr/>
              <a:t>3</a:t>
            </a:fld>
            <a:endParaRPr lang="en-US" dirty="0">
              <a:ea typeface="ＭＳ Ｐゴシック" charset="-128"/>
              <a:cs typeface="ＭＳ Ｐゴシック" charset="-128"/>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r>
              <a:rPr lang="en-US" sz="1100" b="0" i="0" dirty="0" smtClean="0">
                <a:latin typeface="Arial"/>
                <a:cs typeface="Arial"/>
              </a:rPr>
              <a:t>We also need to understand</a:t>
            </a:r>
            <a:r>
              <a:rPr lang="en-US" sz="1100" b="0" i="0" baseline="0" dirty="0" smtClean="0">
                <a:latin typeface="Arial"/>
                <a:cs typeface="Arial"/>
              </a:rPr>
              <a:t> what Preservation Is Not: </a:t>
            </a:r>
            <a:r>
              <a:rPr lang="en-US" sz="1100" b="0" i="0" dirty="0" smtClean="0">
                <a:latin typeface="Arial"/>
                <a:cs typeface="Arial"/>
              </a:rPr>
              <a:t>Backups </a:t>
            </a:r>
            <a:r>
              <a:rPr lang="en-US" sz="1100" b="0" i="0" dirty="0" smtClean="0">
                <a:latin typeface="Arial"/>
                <a:cs typeface="Arial"/>
              </a:rPr>
              <a:t>are not the same as preservation. Backups are tactical </a:t>
            </a:r>
            <a:r>
              <a:rPr lang="en-US" sz="1100" b="0" i="0" dirty="0" smtClean="0">
                <a:latin typeface="Arial"/>
                <a:cs typeface="Arial"/>
              </a:rPr>
              <a:t>measures--actions </a:t>
            </a:r>
            <a:r>
              <a:rPr lang="en-US" sz="1100" b="0" i="0" dirty="0" smtClean="0">
                <a:latin typeface="Arial"/>
                <a:cs typeface="Arial"/>
              </a:rPr>
              <a:t>to reach a specific and near term </a:t>
            </a:r>
            <a:r>
              <a:rPr lang="en-US" sz="1100" b="0" i="0" dirty="0" smtClean="0">
                <a:latin typeface="Arial"/>
                <a:cs typeface="Arial"/>
              </a:rPr>
              <a:t>end.</a:t>
            </a:r>
            <a:r>
              <a:rPr lang="en-US" sz="1100" b="0" i="0" baseline="0" dirty="0" smtClean="0">
                <a:latin typeface="Arial"/>
                <a:cs typeface="Arial"/>
              </a:rPr>
              <a:t> </a:t>
            </a:r>
            <a:r>
              <a:rPr lang="en-US" sz="1100" b="0" i="0" dirty="0" smtClean="0">
                <a:latin typeface="Arial"/>
                <a:cs typeface="Arial"/>
              </a:rPr>
              <a:t>Most</a:t>
            </a:r>
            <a:r>
              <a:rPr lang="en-US" sz="1100" b="0" i="0" baseline="0" dirty="0" smtClean="0">
                <a:latin typeface="Arial"/>
                <a:cs typeface="Arial"/>
              </a:rPr>
              <a:t> of us </a:t>
            </a:r>
            <a:r>
              <a:rPr lang="en-US" sz="1100" b="0" i="0" dirty="0" smtClean="0">
                <a:latin typeface="Arial"/>
                <a:cs typeface="Arial"/>
              </a:rPr>
              <a:t>make </a:t>
            </a:r>
            <a:r>
              <a:rPr lang="en-US" sz="1100" b="0" i="0" dirty="0" smtClean="0">
                <a:latin typeface="Arial"/>
                <a:cs typeface="Arial"/>
              </a:rPr>
              <a:t>regular copies</a:t>
            </a:r>
            <a:r>
              <a:rPr lang="en-US" sz="1100" b="0" i="0" dirty="0" smtClean="0">
                <a:latin typeface="Arial"/>
                <a:cs typeface="Arial"/>
              </a:rPr>
              <a:t> and </a:t>
            </a:r>
            <a:r>
              <a:rPr lang="en-US" sz="1100" b="0" i="0" dirty="0" smtClean="0">
                <a:latin typeface="Arial"/>
                <a:cs typeface="Arial"/>
              </a:rPr>
              <a:t>keep them handy to restore following a data-loss event.</a:t>
            </a:r>
            <a:r>
              <a:rPr lang="en-US" sz="1100" b="0" i="0" dirty="0" smtClean="0">
                <a:latin typeface="Arial"/>
                <a:cs typeface="Arial"/>
              </a:rPr>
              <a:t> But you may not be aware that these</a:t>
            </a:r>
            <a:r>
              <a:rPr lang="en-US" sz="1100" b="0" i="0" baseline="0" dirty="0" smtClean="0">
                <a:latin typeface="Arial"/>
                <a:cs typeface="Arial"/>
              </a:rPr>
              <a:t> copies </a:t>
            </a:r>
            <a:r>
              <a:rPr lang="en-US" sz="1100" b="0" i="0" dirty="0" smtClean="0">
                <a:latin typeface="Arial"/>
                <a:cs typeface="Arial"/>
              </a:rPr>
              <a:t>usually over-write previous copies. I hope your institution isn’t one of the 30</a:t>
            </a:r>
            <a:r>
              <a:rPr lang="en-US" sz="1100" b="0" i="0" dirty="0" smtClean="0">
                <a:latin typeface="Arial"/>
                <a:cs typeface="Arial"/>
              </a:rPr>
              <a:t>% of all archives</a:t>
            </a:r>
            <a:r>
              <a:rPr lang="en-US" sz="1100" b="0" i="0" dirty="0" smtClean="0">
                <a:latin typeface="Arial"/>
                <a:cs typeface="Arial"/>
              </a:rPr>
              <a:t> that have </a:t>
            </a:r>
            <a:r>
              <a:rPr lang="en-US" sz="1100" b="0" i="0" dirty="0" smtClean="0">
                <a:latin typeface="Arial"/>
                <a:cs typeface="Arial"/>
              </a:rPr>
              <a:t>been backed up only one time or not at all according to the 2005 Northeast Document Conservation Center Survey by Bishoff and Clareson.</a:t>
            </a:r>
          </a:p>
          <a:p>
            <a:pPr eaLnBrk="1" hangingPunct="1"/>
            <a:endParaRPr lang="en-US" sz="1100" b="0" i="0" dirty="0" smtClean="0">
              <a:latin typeface="Arial"/>
              <a:cs typeface="Arial"/>
            </a:endParaRPr>
          </a:p>
          <a:p>
            <a:pPr eaLnBrk="1" hangingPunct="1"/>
            <a:r>
              <a:rPr lang="en-US" sz="1100" b="0" i="0" dirty="0" smtClean="0">
                <a:latin typeface="Arial"/>
                <a:cs typeface="Arial"/>
              </a:rPr>
              <a:t>Preservation is a strategic goal to a long term outcome, and the means to achieve that goal. Backups are designed to address short-term data loss via minimal investment of money and staff resources. Backups are a good thing, but are not a comprehensive solution to the problem of preserving information over time.</a:t>
            </a:r>
          </a:p>
          <a:p>
            <a:pPr eaLnBrk="1" hangingPunct="1"/>
            <a:endParaRPr lang="en-US" sz="1100" b="0" i="0" dirty="0" smtClean="0">
              <a:latin typeface="Arial"/>
              <a:cs typeface="Arial"/>
            </a:endParaRPr>
          </a:p>
          <a:p>
            <a:pPr eaLnBrk="1" hangingPunct="1"/>
            <a:r>
              <a:rPr lang="en-US" sz="1100" b="0" i="0" dirty="0" smtClean="0">
                <a:latin typeface="Arial"/>
                <a:cs typeface="Arial"/>
              </a:rPr>
              <a:t>Yes, many of our institutions are satisfied with backups, and VT was until we helped create a practical preservation option in 2003 through our work with the MetaArchive Cooperative.</a:t>
            </a:r>
          </a:p>
          <a:p>
            <a:pPr eaLnBrk="1" hangingPunct="1"/>
            <a:endParaRPr lang="en-US" sz="1100" b="0" i="0" dirty="0" smtClean="0">
              <a:latin typeface="Arial"/>
              <a:cs typeface="Arial"/>
            </a:endParaRPr>
          </a:p>
          <a:p>
            <a:pPr eaLnBrk="1" hangingPunct="1"/>
            <a:r>
              <a:rPr lang="en-US" sz="1100" b="0" i="0" dirty="0" smtClean="0">
                <a:latin typeface="Arial"/>
                <a:cs typeface="Arial"/>
              </a:rPr>
              <a:t>An IR is also not a preservation strategy. They are largely a centralized approach aimed at managing information flow within an institution.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p:spPr>
        <p:txBody>
          <a:bodyPr/>
          <a:lstStyle/>
          <a:p>
            <a:pPr eaLnBrk="1" hangingPunct="1"/>
            <a:r>
              <a:rPr lang="en-US" sz="1100" b="1" i="1" dirty="0" smtClean="0">
                <a:latin typeface="Arial"/>
                <a:ea typeface="Times" charset="0"/>
                <a:cs typeface="Arial"/>
              </a:rPr>
              <a:t>Digital Preservation is Strategic. Preserving information over </a:t>
            </a:r>
            <a:r>
              <a:rPr lang="en-US" sz="1100" dirty="0" smtClean="0">
                <a:latin typeface="Arial"/>
                <a:ea typeface="Times" charset="0"/>
                <a:cs typeface="Arial"/>
              </a:rPr>
              <a:t>long periods requires systematic attention, not benign neglect like we can get sometimes away with</a:t>
            </a:r>
            <a:r>
              <a:rPr lang="en-US" sz="1100" baseline="0" dirty="0" smtClean="0">
                <a:latin typeface="Arial"/>
                <a:ea typeface="Times" charset="0"/>
                <a:cs typeface="Arial"/>
              </a:rPr>
              <a:t> like</a:t>
            </a:r>
            <a:r>
              <a:rPr lang="en-US" sz="1100" dirty="0" smtClean="0">
                <a:latin typeface="Arial"/>
                <a:ea typeface="Times" charset="0"/>
                <a:cs typeface="Arial"/>
              </a:rPr>
              <a:t> books on our library shelves.</a:t>
            </a:r>
          </a:p>
          <a:p>
            <a:pPr eaLnBrk="1" hangingPunct="1"/>
            <a:endParaRPr lang="en-US" sz="1100" dirty="0" smtClean="0">
              <a:latin typeface="Arial"/>
              <a:ea typeface="Times" charset="0"/>
              <a:cs typeface="Arial"/>
            </a:endParaRPr>
          </a:p>
          <a:p>
            <a:pPr eaLnBrk="1" hangingPunct="1"/>
            <a:r>
              <a:rPr lang="en-US" sz="1100" dirty="0" smtClean="0">
                <a:latin typeface="Arial"/>
                <a:ea typeface="Times" charset="0"/>
                <a:cs typeface="Arial"/>
              </a:rPr>
              <a:t>To realistically address the issues involved in preserving ETDs over time, a true digital preservation program requires </a:t>
            </a:r>
          </a:p>
          <a:p>
            <a:pPr lvl="1" eaLnBrk="1" hangingPunct="1"/>
            <a:r>
              <a:rPr lang="en-US" sz="1100" dirty="0" smtClean="0">
                <a:latin typeface="Arial"/>
                <a:ea typeface="Times" charset="0"/>
                <a:cs typeface="Arial"/>
              </a:rPr>
              <a:t>Geographically dispersed set of secure caches  AND</a:t>
            </a:r>
          </a:p>
          <a:p>
            <a:pPr lvl="1" eaLnBrk="1" hangingPunct="1"/>
            <a:r>
              <a:rPr lang="en-US" sz="1100" dirty="0" smtClean="0">
                <a:latin typeface="Arial"/>
                <a:ea typeface="Times" charset="0"/>
                <a:cs typeface="Arial"/>
              </a:rPr>
              <a:t>Some ongoing investment</a:t>
            </a:r>
          </a:p>
          <a:p>
            <a:pPr eaLnBrk="1" hangingPunct="1"/>
            <a:endParaRPr lang="en-US" sz="1100" dirty="0" smtClean="0">
              <a:latin typeface="Arial"/>
              <a:ea typeface="Times" charset="0"/>
              <a:cs typeface="Arial"/>
            </a:endParaRPr>
          </a:p>
          <a:p>
            <a:pPr eaLnBrk="1" hangingPunct="1"/>
            <a:r>
              <a:rPr lang="en-US" sz="1100" dirty="0" smtClean="0">
                <a:latin typeface="Arial"/>
                <a:ea typeface="Times" charset="0"/>
                <a:cs typeface="Arial"/>
              </a:rPr>
              <a:t>Therefore, a </a:t>
            </a:r>
            <a:r>
              <a:rPr lang="en-US" sz="1100" dirty="0" smtClean="0">
                <a:latin typeface="Arial"/>
                <a:cs typeface="Arial"/>
              </a:rPr>
              <a:t>Distributed Digital Preservation Network (DDPN) is most effective like the</a:t>
            </a:r>
          </a:p>
          <a:p>
            <a:pPr eaLnBrk="1" hangingPunct="1"/>
            <a:endParaRPr lang="en-US" sz="1100" dirty="0" smtClean="0">
              <a:latin typeface="Arial"/>
              <a:cs typeface="Arial"/>
            </a:endParaRPr>
          </a:p>
          <a:p>
            <a:pPr eaLnBrk="1" hangingPunct="1"/>
            <a:r>
              <a:rPr lang="en-US" sz="1100" b="1" dirty="0" smtClean="0">
                <a:latin typeface="Arial"/>
                <a:cs typeface="Arial"/>
              </a:rPr>
              <a:t>MetaArchive Cooperative,</a:t>
            </a:r>
            <a:r>
              <a:rPr lang="en-US" sz="1100" b="1" baseline="0" dirty="0" smtClean="0">
                <a:latin typeface="Arial"/>
                <a:cs typeface="Arial"/>
              </a:rPr>
              <a:t> which </a:t>
            </a:r>
            <a:r>
              <a:rPr lang="en-US" sz="1100" dirty="0" smtClean="0">
                <a:latin typeface="Arial"/>
                <a:cs typeface="Arial"/>
              </a:rPr>
              <a:t>is a “community-owned, community-led initiative comprised of libraries, archives, and other cultural memory organizations. Using a technical framework that is based on the LOCKSS (Lots of Copies Keep Stuff Safe) software, members contribute digital collections into a geographically distributed network where they are mutually mirrored and refreshed on secure file servers in multiple locations.” [MetaA Content Policy] </a:t>
            </a:r>
          </a:p>
          <a:p>
            <a:pPr eaLnBrk="1" hangingPunct="1"/>
            <a:endParaRPr lang="en-US" sz="1100" dirty="0" smtClean="0">
              <a:latin typeface="Arial"/>
              <a:ea typeface="Times" charset="0"/>
              <a:cs typeface="Arial"/>
            </a:endParaRPr>
          </a:p>
          <a:p>
            <a:pPr eaLnBrk="1" hangingPunct="1"/>
            <a:r>
              <a:rPr lang="en-US" sz="1100" dirty="0" smtClean="0">
                <a:latin typeface="Arial"/>
                <a:cs typeface="Arial"/>
              </a:rPr>
              <a:t>The MetaArchive Cooperative is a distributed "dark archive" digital preservation option. </a:t>
            </a:r>
          </a:p>
          <a:p>
            <a:pPr eaLnBrk="1" hangingPunct="1"/>
            <a:endParaRPr lang="en-US" sz="1100" dirty="0" smtClean="0">
              <a:latin typeface="Arial"/>
              <a:cs typeface="Arial"/>
            </a:endParaRPr>
          </a:p>
          <a:p>
            <a:pPr eaLnBrk="1" hangingPunct="1"/>
            <a:endParaRPr lang="en-US" sz="1100" dirty="0" smtClean="0">
              <a:latin typeface="Arial"/>
              <a:ea typeface="Times" charset="0"/>
              <a:cs typeface="Arial"/>
            </a:endParaRPr>
          </a:p>
        </p:txBody>
      </p:sp>
      <p:sp>
        <p:nvSpPr>
          <p:cNvPr id="24580" name="Slide Number Placeholder 3"/>
          <p:cNvSpPr>
            <a:spLocks noGrp="1"/>
          </p:cNvSpPr>
          <p:nvPr>
            <p:ph type="sldNum" sz="quarter" idx="5"/>
          </p:nvPr>
        </p:nvSpPr>
        <p:spPr>
          <a:noFill/>
        </p:spPr>
        <p:txBody>
          <a:bodyPr/>
          <a:lstStyle/>
          <a:p>
            <a:fld id="{4F3BEA65-D997-A744-8B59-AB9C2EE81C49}" type="slidenum">
              <a:rPr lang="en-US" smtClean="0">
                <a:ea typeface="ＭＳ Ｐゴシック" charset="-128"/>
                <a:cs typeface="ＭＳ Ｐゴシック" charset="-128"/>
              </a:rPr>
              <a:pPr/>
              <a:t>4</a:t>
            </a:fld>
            <a:endParaRPr lang="en-US" dirty="0" smtClean="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8B87C9F-3A6B-8749-8ADD-473A00D13329}" type="slidenum">
              <a:rPr lang="en-US">
                <a:ea typeface="ＭＳ Ｐゴシック" charset="-128"/>
                <a:cs typeface="ＭＳ Ｐゴシック" charset="-128"/>
              </a:rPr>
              <a:pPr/>
              <a:t>5</a:t>
            </a:fld>
            <a:endParaRPr lang="en-US" dirty="0">
              <a:ea typeface="ＭＳ Ｐゴシック" charset="-128"/>
              <a:cs typeface="ＭＳ Ｐゴシック" charset="-128"/>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xfrm>
            <a:off x="533400" y="4343400"/>
            <a:ext cx="5867400" cy="4114800"/>
          </a:xfrm>
          <a:noFill/>
          <a:ln/>
        </p:spPr>
        <p:txBody>
          <a:bodyPr/>
          <a:lstStyle/>
          <a:p>
            <a:pPr eaLnBrk="1" hangingPunct="1"/>
            <a:r>
              <a:rPr lang="en-US" sz="1100" dirty="0" smtClean="0">
                <a:latin typeface="Arial"/>
                <a:ea typeface="Times" charset="0"/>
                <a:cs typeface="Arial"/>
              </a:rPr>
              <a:t>A Distributed Digital Preservation </a:t>
            </a:r>
            <a:r>
              <a:rPr lang="en-US" sz="1100" b="0" i="0" dirty="0" smtClean="0">
                <a:latin typeface="Arial"/>
                <a:ea typeface="Times" charset="0"/>
                <a:cs typeface="Arial"/>
              </a:rPr>
              <a:t>Network mobilizes efforts of multiple institutions. It entails a geographically </a:t>
            </a:r>
            <a:r>
              <a:rPr lang="en-US" sz="1100" dirty="0" smtClean="0">
                <a:latin typeface="Arial"/>
                <a:ea typeface="Times" charset="0"/>
                <a:cs typeface="Arial"/>
              </a:rPr>
              <a:t>dispersed set of secure caches which isn’t something a single institution is likely to have. A true digital preservation program will require multi-institutional collaboration and at least some ongoing investment to realistically address the issues involved in preserving information over time.</a:t>
            </a:r>
          </a:p>
          <a:p>
            <a:pPr eaLnBrk="1" hangingPunct="1"/>
            <a:endParaRPr lang="en-US" sz="1100" dirty="0" smtClean="0">
              <a:latin typeface="Arial"/>
              <a:ea typeface="Times" charset="0"/>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100" dirty="0" smtClean="0">
                <a:latin typeface="Arial"/>
                <a:cs typeface="Arial"/>
              </a:rPr>
              <a:t>LOCKSS open source software from Stanford University is used differently (than it was originally intended, i.e., for </a:t>
            </a:r>
            <a:r>
              <a:rPr lang="en-US" sz="1100" dirty="0" err="1" smtClean="0">
                <a:latin typeface="Arial"/>
                <a:cs typeface="Arial"/>
              </a:rPr>
              <a:t>ejournals</a:t>
            </a:r>
            <a:r>
              <a:rPr lang="en-US" sz="1100" dirty="0" smtClean="0">
                <a:latin typeface="Arial"/>
                <a:cs typeface="Arial"/>
              </a:rPr>
              <a:t>)</a:t>
            </a:r>
            <a:r>
              <a:rPr lang="en-US" sz="1100" baseline="0" dirty="0" smtClean="0">
                <a:latin typeface="Arial"/>
                <a:cs typeface="Arial"/>
              </a:rPr>
              <a:t> </a:t>
            </a:r>
            <a:r>
              <a:rPr lang="en-US" sz="1100" dirty="0" smtClean="0">
                <a:latin typeface="Arial"/>
                <a:cs typeface="Arial"/>
              </a:rPr>
              <a:t>because user access and preservation are completely separate in the secure and private</a:t>
            </a:r>
            <a:r>
              <a:rPr lang="en-US" sz="1100" baseline="0" dirty="0" smtClean="0">
                <a:latin typeface="Arial"/>
                <a:cs typeface="Arial"/>
              </a:rPr>
              <a:t> ETD </a:t>
            </a:r>
            <a:r>
              <a:rPr lang="en-US" sz="1100" dirty="0" smtClean="0">
                <a:latin typeface="Arial"/>
                <a:cs typeface="Arial"/>
              </a:rPr>
              <a:t>preservation network. </a:t>
            </a:r>
          </a:p>
          <a:p>
            <a:r>
              <a:rPr lang="en-US" sz="1100" kern="1200" baseline="0" dirty="0" smtClean="0">
                <a:solidFill>
                  <a:schemeClr val="tx1"/>
                </a:solidFill>
                <a:latin typeface="Arial"/>
                <a:ea typeface="ＭＳ Ｐゴシック" charset="-128"/>
                <a:cs typeface="Arial"/>
              </a:rPr>
              <a:t> </a:t>
            </a:r>
          </a:p>
          <a:p>
            <a:r>
              <a:rPr lang="en-US" sz="1100" kern="1200" baseline="0" dirty="0" smtClean="0">
                <a:solidFill>
                  <a:schemeClr val="tx1"/>
                </a:solidFill>
                <a:latin typeface="Arial"/>
                <a:ea typeface="ＭＳ Ｐゴシック" charset="-128"/>
                <a:cs typeface="Arial"/>
              </a:rPr>
              <a:t>A </a:t>
            </a:r>
            <a:r>
              <a:rPr lang="en-US" sz="1100" kern="1200" baseline="0" dirty="0" smtClean="0">
                <a:solidFill>
                  <a:schemeClr val="tx1"/>
                </a:solidFill>
                <a:latin typeface="Arial"/>
                <a:ea typeface="ＭＳ Ｐゴシック" charset="-128"/>
                <a:cs typeface="Arial"/>
              </a:rPr>
              <a:t>PLN is a peer-to-peer system of geographically distributed servers running LOCKSS, as its main application. With this application computer programs are running in the background without human intervention, that among other things poll each other about content, vote on the content to determine its integrity, and when necessary restoring damaged content.</a:t>
            </a:r>
          </a:p>
          <a:p>
            <a:endParaRPr lang="en-US" sz="1100" kern="1200" baseline="0" dirty="0" smtClean="0">
              <a:solidFill>
                <a:schemeClr val="tx1"/>
              </a:solidFill>
              <a:latin typeface="Arial"/>
              <a:ea typeface="ＭＳ Ｐゴシック" charset="-128"/>
              <a:cs typeface="Arial"/>
            </a:endParaRPr>
          </a:p>
          <a:p>
            <a:r>
              <a:rPr lang="en-US" sz="1100" dirty="0" smtClean="0">
                <a:latin typeface="Arial"/>
                <a:ea typeface="Times" charset="0"/>
                <a:cs typeface="Arial"/>
              </a:rPr>
              <a:t>This approach offers </a:t>
            </a:r>
            <a:r>
              <a:rPr lang="en-US" sz="1100" b="1" dirty="0" smtClean="0">
                <a:latin typeface="Arial"/>
                <a:ea typeface="Times" charset="0"/>
                <a:cs typeface="Arial"/>
              </a:rPr>
              <a:t>Security to reduce the likelihood that any single cache will be </a:t>
            </a:r>
            <a:r>
              <a:rPr lang="en-US" sz="1100" dirty="0" smtClean="0">
                <a:latin typeface="Arial"/>
                <a:ea typeface="Times" charset="0"/>
                <a:cs typeface="Arial"/>
              </a:rPr>
              <a:t>compromised, AND </a:t>
            </a:r>
            <a:r>
              <a:rPr lang="en-US" sz="1100" b="1" dirty="0" smtClean="0">
                <a:latin typeface="Arial"/>
                <a:ea typeface="Times" charset="0"/>
                <a:cs typeface="Arial"/>
              </a:rPr>
              <a:t>Distribution reduces the likelihood that the loss of any single cache </a:t>
            </a:r>
            <a:r>
              <a:rPr lang="en-US" sz="1100" dirty="0" smtClean="0">
                <a:latin typeface="Arial"/>
                <a:ea typeface="Times" charset="0"/>
                <a:cs typeface="Arial"/>
              </a:rPr>
              <a:t>will lead to a loss of the preserved content.</a:t>
            </a:r>
          </a:p>
          <a:p>
            <a:pPr eaLnBrk="1" hangingPunct="1"/>
            <a:endParaRPr lang="en-US" sz="1100" dirty="0" smtClean="0">
              <a:latin typeface="Arial"/>
              <a:ea typeface="Times" charset="0"/>
              <a:cs typeface="Arial"/>
            </a:endParaRPr>
          </a:p>
          <a:p>
            <a:pPr eaLnBrk="1" hangingPunct="1"/>
            <a:r>
              <a:rPr lang="en-US" sz="1100" dirty="0" smtClean="0">
                <a:latin typeface="Arial"/>
                <a:ea typeface="Times" charset="0"/>
                <a:cs typeface="Arial"/>
              </a:rPr>
              <a:t>But even Shared Archiving will fail without a precoordinated DDP Network in Place.</a:t>
            </a:r>
            <a:r>
              <a:rPr lang="en-US" sz="1100" baseline="0" dirty="0" smtClean="0">
                <a:latin typeface="Arial"/>
                <a:ea typeface="Times" charset="0"/>
                <a:cs typeface="Arial"/>
              </a:rPr>
              <a:t> It is well known that </a:t>
            </a:r>
            <a:r>
              <a:rPr lang="en-US" sz="1100" dirty="0" smtClean="0">
                <a:latin typeface="Arial"/>
                <a:ea typeface="Times" charset="0"/>
                <a:cs typeface="Arial"/>
              </a:rPr>
              <a:t>much of the cost in preserving digital material is in coordinating the organizational and institutional imperatives for preservation, and not the technological costs. [Library of Congress [NDIIPP] Archive Ingest and Handling Test (AIHT)]</a:t>
            </a:r>
          </a:p>
          <a:p>
            <a:pPr eaLnBrk="1" hangingPunct="1"/>
            <a:endParaRPr lang="en-US" sz="1100" dirty="0" smtClean="0">
              <a:latin typeface="Arial"/>
              <a:ea typeface="Times" charset="0"/>
              <a:cs typeface="Arial"/>
            </a:endParaRPr>
          </a:p>
          <a:p>
            <a:pPr eaLnBrk="1" hangingPunct="1"/>
            <a:r>
              <a:rPr lang="en-US" sz="1100" dirty="0" smtClean="0">
                <a:latin typeface="Arial"/>
                <a:ea typeface="Times" charset="0"/>
                <a:cs typeface="Arial"/>
              </a:rPr>
              <a:t>But even if this is a good idea, how can our institutions possibly implement such a strategy?</a:t>
            </a:r>
          </a:p>
          <a:p>
            <a:pPr eaLnBrk="1" hangingPunct="1"/>
            <a:endParaRPr lang="en-US" sz="1100" dirty="0" smtClean="0">
              <a:latin typeface="Arial"/>
              <a:ea typeface="Times" charset="0"/>
              <a:cs typeface="Arial"/>
            </a:endParaRPr>
          </a:p>
          <a:p>
            <a:pPr eaLnBrk="1" hangingPunct="1"/>
            <a:endParaRPr lang="en-US" sz="1100" dirty="0" smtClean="0">
              <a:latin typeface="Arial"/>
              <a:ea typeface="Times" charset="0"/>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Mike Furlough, Assistant Dean for Scholarly Communications and Co-Director, Office of Digital Scholarly Publishing, Penn State University Libraries</a:t>
            </a:r>
          </a:p>
          <a:p>
            <a:r>
              <a:rPr lang="en-US" dirty="0" smtClean="0"/>
              <a:t>	http://</a:t>
            </a:r>
            <a:r>
              <a:rPr lang="en-US" dirty="0" err="1" smtClean="0"/>
              <a:t>www.metaarchive.org</a:t>
            </a:r>
            <a:r>
              <a:rPr lang="en-US" dirty="0" smtClean="0"/>
              <a:t>/references</a:t>
            </a:r>
            <a:endParaRPr lang="en-US" dirty="0"/>
          </a:p>
        </p:txBody>
      </p:sp>
      <p:sp>
        <p:nvSpPr>
          <p:cNvPr id="4" name="Slide Number Placeholder 3"/>
          <p:cNvSpPr>
            <a:spLocks noGrp="1"/>
          </p:cNvSpPr>
          <p:nvPr>
            <p:ph type="sldNum" sz="quarter" idx="10"/>
          </p:nvPr>
        </p:nvSpPr>
        <p:spPr/>
        <p:txBody>
          <a:bodyPr/>
          <a:lstStyle/>
          <a:p>
            <a:pPr>
              <a:defRPr/>
            </a:pPr>
            <a:fld id="{7F54CC18-F6B4-F54D-8484-561F004DCB6C}"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6"/>
          <p:cNvSpPr>
            <a:spLocks noGrp="1" noChangeArrowheads="1"/>
          </p:cNvSpPr>
          <p:nvPr>
            <p:ph type="ftr" sz="quarter" idx="4"/>
          </p:nvPr>
        </p:nvSpPr>
        <p:spPr>
          <a:noFill/>
        </p:spPr>
        <p:txBody>
          <a:bodyPr/>
          <a:lstStyle/>
          <a:p>
            <a:r>
              <a:rPr lang="en-US" smtClean="0">
                <a:latin typeface="Times" pitchFamily="-110" charset="0"/>
              </a:rPr>
              <a:t>ETDWorkshopGMcSession1.ppt</a:t>
            </a:r>
          </a:p>
        </p:txBody>
      </p:sp>
      <p:sp>
        <p:nvSpPr>
          <p:cNvPr id="30723" name="Rectangle 7"/>
          <p:cNvSpPr>
            <a:spLocks noGrp="1" noChangeArrowheads="1"/>
          </p:cNvSpPr>
          <p:nvPr>
            <p:ph type="sldNum" sz="quarter" idx="5"/>
          </p:nvPr>
        </p:nvSpPr>
        <p:spPr>
          <a:noFill/>
        </p:spPr>
        <p:txBody>
          <a:bodyPr/>
          <a:lstStyle/>
          <a:p>
            <a:fld id="{29E97EFE-A432-8A4F-921E-90A2CF1111B3}" type="slidenum">
              <a:rPr lang="en-US">
                <a:latin typeface="Times" pitchFamily="-110" charset="0"/>
              </a:rPr>
              <a:pPr/>
              <a:t>7</a:t>
            </a:fld>
            <a:endParaRPr lang="en-US">
              <a:latin typeface="Times" pitchFamily="-110" charset="0"/>
            </a:endParaRPr>
          </a:p>
        </p:txBody>
      </p:sp>
      <p:sp>
        <p:nvSpPr>
          <p:cNvPr id="30724" name="Rectangle 2"/>
          <p:cNvSpPr>
            <a:spLocks noGrp="1" noRot="1" noChangeAspect="1" noChangeArrowheads="1" noTextEdit="1"/>
          </p:cNvSpPr>
          <p:nvPr>
            <p:ph type="sldImg"/>
          </p:nvPr>
        </p:nvSpPr>
        <p:spPr>
          <a:ln/>
        </p:spPr>
      </p:sp>
      <p:sp>
        <p:nvSpPr>
          <p:cNvPr id="30725"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Corbel (Body)"/>
                <a:ea typeface="ＭＳ Ｐゴシック" pitchFamily="-110" charset="-128"/>
                <a:cs typeface="Corbel (Body)"/>
              </a:rPr>
              <a:t>Purpose: Gauge academic community’s interest in an ETD-specific preservation strategy</a:t>
            </a:r>
          </a:p>
          <a:p>
            <a:pPr eaLnBrk="1" hangingPunct="1"/>
            <a:endParaRPr lang="en-US" dirty="0" smtClean="0">
              <a:latin typeface="Corbel (Body)"/>
              <a:ea typeface="ＭＳ Ｐゴシック" pitchFamily="-110" charset="-128"/>
              <a:cs typeface="Corbel (Body)"/>
            </a:endParaRPr>
          </a:p>
          <a:p>
            <a:pPr eaLnBrk="1" hangingPunct="1"/>
            <a:endParaRPr lang="en-US" dirty="0" smtClean="0">
              <a:latin typeface="Corbel (Body)"/>
              <a:ea typeface="ＭＳ Ｐゴシック" pitchFamily="-110" charset="-128"/>
              <a:cs typeface="Corbel (Body)"/>
            </a:endParaRPr>
          </a:p>
          <a:p>
            <a:pPr eaLnBrk="1" hangingPunct="1"/>
            <a:r>
              <a:rPr lang="en-US" dirty="0" smtClean="0">
                <a:latin typeface="Corbel (Body)"/>
                <a:ea typeface="ＭＳ Ｐゴシック" pitchFamily="-110" charset="-128"/>
                <a:cs typeface="Corbel (Body)"/>
              </a:rPr>
              <a:t>6 </a:t>
            </a:r>
            <a:r>
              <a:rPr lang="en-US" dirty="0" smtClean="0">
                <a:latin typeface="Corbel (Body)"/>
                <a:ea typeface="ＭＳ Ｐゴシック" pitchFamily="-110" charset="-128"/>
                <a:cs typeface="Corbel (Body)"/>
              </a:rPr>
              <a:t>academic </a:t>
            </a:r>
            <a:r>
              <a:rPr lang="en-US" dirty="0" err="1" smtClean="0">
                <a:latin typeface="Corbel (Body)"/>
                <a:ea typeface="ＭＳ Ｐゴシック" pitchFamily="-110" charset="-128"/>
                <a:cs typeface="Corbel (Body)"/>
              </a:rPr>
              <a:t>listservs</a:t>
            </a:r>
            <a:endParaRPr lang="en-US" dirty="0" smtClean="0">
              <a:latin typeface="Corbel (Body)"/>
              <a:ea typeface="ＭＳ Ｐゴシック" pitchFamily="-110" charset="-128"/>
              <a:cs typeface="Corbel (Body)"/>
            </a:endParaRPr>
          </a:p>
          <a:p>
            <a:pPr lvl="1" eaLnBrk="1" hangingPunct="1"/>
            <a:r>
              <a:rPr lang="en-US" dirty="0" smtClean="0">
                <a:latin typeface="Corbel (Body)"/>
                <a:cs typeface="Corbel (Body)"/>
              </a:rPr>
              <a:t>ARL, ASERL, CGS, DLF</a:t>
            </a:r>
          </a:p>
          <a:p>
            <a:pPr lvl="1" eaLnBrk="1" hangingPunct="1"/>
            <a:r>
              <a:rPr lang="en-US" dirty="0" smtClean="0">
                <a:latin typeface="Corbel (Body)"/>
                <a:cs typeface="Corbel (Body)"/>
              </a:rPr>
              <a:t>NDLTD, ETD</a:t>
            </a:r>
          </a:p>
          <a:p>
            <a:pPr eaLnBrk="1" hangingPunct="1"/>
            <a:endParaRPr lang="en-US" dirty="0">
              <a:latin typeface="Times" pitchFamily="-110" charset="0"/>
              <a:ea typeface="ＭＳ Ｐゴシック" pitchFamily="-110" charset="-128"/>
              <a:cs typeface="ＭＳ Ｐゴシック" pitchFamily="-11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6"/>
          <p:cNvSpPr>
            <a:spLocks noGrp="1" noChangeArrowheads="1"/>
          </p:cNvSpPr>
          <p:nvPr>
            <p:ph type="ftr" sz="quarter" idx="4"/>
          </p:nvPr>
        </p:nvSpPr>
        <p:spPr>
          <a:noFill/>
        </p:spPr>
        <p:txBody>
          <a:bodyPr/>
          <a:lstStyle/>
          <a:p>
            <a:r>
              <a:rPr lang="en-US" smtClean="0">
                <a:latin typeface="Times" pitchFamily="-110" charset="0"/>
              </a:rPr>
              <a:t>ETDWorkshopGMcSession1.ppt</a:t>
            </a:r>
          </a:p>
        </p:txBody>
      </p:sp>
      <p:sp>
        <p:nvSpPr>
          <p:cNvPr id="34819" name="Rectangle 7"/>
          <p:cNvSpPr>
            <a:spLocks noGrp="1" noChangeArrowheads="1"/>
          </p:cNvSpPr>
          <p:nvPr>
            <p:ph type="sldNum" sz="quarter" idx="5"/>
          </p:nvPr>
        </p:nvSpPr>
        <p:spPr>
          <a:noFill/>
        </p:spPr>
        <p:txBody>
          <a:bodyPr/>
          <a:lstStyle/>
          <a:p>
            <a:fld id="{BE2C8CEC-9CAE-B944-BAB4-880DE8FF8C14}" type="slidenum">
              <a:rPr lang="en-US">
                <a:latin typeface="Times" pitchFamily="-110" charset="0"/>
              </a:rPr>
              <a:pPr/>
              <a:t>8</a:t>
            </a:fld>
            <a:endParaRPr lang="en-US">
              <a:latin typeface="Times" pitchFamily="-110" charset="0"/>
            </a:endParaRPr>
          </a:p>
        </p:txBody>
      </p:sp>
      <p:sp>
        <p:nvSpPr>
          <p:cNvPr id="34820" name="Rectangle 2"/>
          <p:cNvSpPr>
            <a:spLocks noGrp="1" noRot="1" noChangeAspect="1" noChangeArrowheads="1"/>
          </p:cNvSpPr>
          <p:nvPr>
            <p:ph type="sldImg"/>
          </p:nvPr>
        </p:nvSpPr>
        <p:spPr>
          <a:solidFill>
            <a:srgbClr val="FFFFFF"/>
          </a:solidFill>
          <a:ln/>
        </p:spPr>
      </p:sp>
      <p:sp>
        <p:nvSpPr>
          <p:cNvPr id="34821" name="Rectangle 3"/>
          <p:cNvSpPr>
            <a:spLocks noGrp="1" noChangeArrowheads="1"/>
          </p:cNvSpPr>
          <p:nvPr>
            <p:ph type="body" idx="1"/>
          </p:nvPr>
        </p:nvSpPr>
        <p:spPr>
          <a:xfrm>
            <a:off x="533401" y="4343400"/>
            <a:ext cx="5791200" cy="4114800"/>
          </a:xfrm>
          <a:solidFill>
            <a:srgbClr val="FFFFFF"/>
          </a:solidFill>
          <a:ln>
            <a:solidFill>
              <a:srgbClr val="000000"/>
            </a:solidFill>
          </a:ln>
        </p:spPr>
        <p:txBody>
          <a:bodyPr/>
          <a:lstStyle/>
          <a:p>
            <a:pPr eaLnBrk="1" hangingPunct="1"/>
            <a:r>
              <a:rPr lang="en-US" dirty="0">
                <a:latin typeface="Calibri"/>
                <a:ea typeface="ＭＳ Ｐゴシック" pitchFamily="-110" charset="-128"/>
                <a:cs typeface="Calibri"/>
              </a:rPr>
              <a:t>The survey sought to determine the file formats that institutions accept with </a:t>
            </a:r>
            <a:r>
              <a:rPr lang="en-US" dirty="0" err="1">
                <a:latin typeface="Calibri"/>
                <a:ea typeface="ＭＳ Ｐゴシック" pitchFamily="-110" charset="-128"/>
                <a:cs typeface="Calibri"/>
              </a:rPr>
              <a:t>ETDs</a:t>
            </a:r>
            <a:r>
              <a:rPr lang="en-US" dirty="0">
                <a:latin typeface="Calibri"/>
                <a:ea typeface="ＭＳ Ｐゴシック" pitchFamily="-110" charset="-128"/>
                <a:cs typeface="Calibri"/>
              </a:rPr>
              <a:t> because this is an important element of preservation planning and of future format migration considerations. The MetaArchive is format agnostic, ingesting all file formats into its DDPN</a:t>
            </a:r>
            <a:r>
              <a:rPr lang="en-US" dirty="0" smtClean="0">
                <a:latin typeface="Calibri"/>
                <a:ea typeface="ＭＳ Ｐゴシック" pitchFamily="-110" charset="-128"/>
                <a:cs typeface="Calibri"/>
              </a:rPr>
              <a:t>.</a:t>
            </a:r>
          </a:p>
          <a:p>
            <a:pPr eaLnBrk="1" hangingPunct="1"/>
            <a:endParaRPr lang="en-US" dirty="0" smtClean="0">
              <a:latin typeface="Calibri"/>
              <a:ea typeface="ＭＳ Ｐゴシック" pitchFamily="-110" charset="-128"/>
              <a:cs typeface="Calibri"/>
            </a:endParaRPr>
          </a:p>
          <a:p>
            <a:pPr eaLnBrk="1" hangingPunct="1"/>
            <a:r>
              <a:rPr lang="en-US" dirty="0" smtClean="0">
                <a:latin typeface="Calibri"/>
                <a:ea typeface="ＭＳ Ｐゴシック" pitchFamily="-110" charset="-128"/>
                <a:cs typeface="Calibri"/>
              </a:rPr>
              <a:t> </a:t>
            </a:r>
            <a:r>
              <a:rPr lang="en-US" dirty="0">
                <a:latin typeface="Calibri"/>
                <a:ea typeface="ＭＳ Ｐゴシック" pitchFamily="-110" charset="-128"/>
                <a:cs typeface="Calibri"/>
              </a:rPr>
              <a:t>The range of file formats that comprise ETDs at the survey respondents’ universities, matches those the MetaArchive has already ingested and those that were corrupted and rebuilt during extensive network testing.</a:t>
            </a:r>
          </a:p>
          <a:p>
            <a:pPr eaLnBrk="1" hangingPunct="1"/>
            <a:endParaRPr lang="en-US" dirty="0">
              <a:latin typeface="Calibri"/>
              <a:ea typeface="ＭＳ Ｐゴシック" pitchFamily="-110" charset="-128"/>
              <a:cs typeface="Calibri"/>
            </a:endParaRPr>
          </a:p>
          <a:p>
            <a:pPr eaLnBrk="1" hangingPunct="1"/>
            <a:r>
              <a:rPr lang="en-US" dirty="0">
                <a:latin typeface="Calibri"/>
                <a:ea typeface="ＭＳ Ｐゴシック" pitchFamily="-110" charset="-128"/>
                <a:cs typeface="Calibri"/>
              </a:rPr>
              <a:t>Such information as file formats along with other metadata is tracked through the MetaArchive Conspectus Database, which contains each institution’s detailed descriptions of the collections in the DDPN. The metadata is used for a variety of purposes such as administration of the network (management, harvesting, maintenance, and recovery), public understanding of the collections, and future activities such as format migration.</a:t>
            </a:r>
            <a:r>
              <a:rPr lang="en-US" dirty="0" smtClean="0">
                <a:latin typeface="Calibri"/>
                <a:ea typeface="ＭＳ Ｐゴシック" pitchFamily="-110" charset="-128"/>
                <a:cs typeface="Calibri"/>
              </a:rPr>
              <a:t> </a:t>
            </a:r>
          </a:p>
          <a:p>
            <a:pPr eaLnBrk="1" hangingPunct="1"/>
            <a:endParaRPr lang="en-US" dirty="0" smtClean="0">
              <a:latin typeface="Calibri"/>
              <a:ea typeface="ＭＳ Ｐゴシック" pitchFamily="-110" charset="-128"/>
              <a:cs typeface="Calibri"/>
            </a:endParaRPr>
          </a:p>
          <a:p>
            <a:pPr eaLnBrk="1" hangingPunct="1"/>
            <a:r>
              <a:rPr lang="en-US" dirty="0" smtClean="0">
                <a:latin typeface="Calibri"/>
                <a:ea typeface="ＭＳ Ｐゴシック" pitchFamily="-110" charset="-128"/>
                <a:cs typeface="Calibri"/>
              </a:rPr>
              <a:t>We’ll cover the Conspectus Database and metadata about ETD collections in the Dark Archive Preservation Network later.</a:t>
            </a:r>
          </a:p>
          <a:p>
            <a:pPr lvl="1" eaLnBrk="1" hangingPunct="1"/>
            <a:r>
              <a:rPr lang="en-US" dirty="0">
                <a:latin typeface="Times"/>
                <a:cs typeface="Times"/>
              </a:rPr>
              <a:t> </a:t>
            </a:r>
          </a:p>
          <a:p>
            <a:pPr eaLnBrk="1" hangingPunct="1"/>
            <a:endParaRPr lang="en-US" dirty="0">
              <a:latin typeface="Times" pitchFamily="-110" charset="0"/>
              <a:ea typeface="ＭＳ Ｐゴシック" pitchFamily="-110" charset="-128"/>
              <a:cs typeface="ＭＳ Ｐゴシック" pitchFamily="-110" charset="-128"/>
            </a:endParaRPr>
          </a:p>
          <a:p>
            <a:pPr eaLnBrk="1" hangingPunct="1"/>
            <a:endParaRPr lang="en-US" dirty="0">
              <a:latin typeface="Times" pitchFamily="-110" charset="0"/>
              <a:ea typeface="ＭＳ Ｐゴシック" pitchFamily="-110" charset="-128"/>
              <a:cs typeface="ＭＳ Ｐゴシック" pitchFamily="-11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6"/>
          <p:cNvSpPr>
            <a:spLocks noGrp="1" noChangeArrowheads="1"/>
          </p:cNvSpPr>
          <p:nvPr>
            <p:ph type="ftr" sz="quarter" idx="4"/>
          </p:nvPr>
        </p:nvSpPr>
        <p:spPr>
          <a:noFill/>
        </p:spPr>
        <p:txBody>
          <a:bodyPr/>
          <a:lstStyle/>
          <a:p>
            <a:r>
              <a:rPr lang="en-US" smtClean="0">
                <a:latin typeface="Times" pitchFamily="-110" charset="0"/>
              </a:rPr>
              <a:t>ETDWorkshopGMcSession1.ppt</a:t>
            </a:r>
          </a:p>
        </p:txBody>
      </p:sp>
      <p:sp>
        <p:nvSpPr>
          <p:cNvPr id="36867" name="Rectangle 7"/>
          <p:cNvSpPr>
            <a:spLocks noGrp="1" noChangeArrowheads="1"/>
          </p:cNvSpPr>
          <p:nvPr>
            <p:ph type="sldNum" sz="quarter" idx="5"/>
          </p:nvPr>
        </p:nvSpPr>
        <p:spPr>
          <a:noFill/>
        </p:spPr>
        <p:txBody>
          <a:bodyPr/>
          <a:lstStyle/>
          <a:p>
            <a:fld id="{9DC3374A-DEB2-CE40-8A2F-B8B58A502360}" type="slidenum">
              <a:rPr lang="en-US">
                <a:latin typeface="Times" pitchFamily="-110" charset="0"/>
              </a:rPr>
              <a:pPr/>
              <a:t>9</a:t>
            </a:fld>
            <a:endParaRPr lang="en-US">
              <a:latin typeface="Times" pitchFamily="-110" charset="0"/>
            </a:endParaRPr>
          </a:p>
        </p:txBody>
      </p:sp>
      <p:sp>
        <p:nvSpPr>
          <p:cNvPr id="36868" name="Rectangle 2"/>
          <p:cNvSpPr>
            <a:spLocks noGrp="1" noRot="1" noChangeAspect="1" noChangeArrowheads="1"/>
          </p:cNvSpPr>
          <p:nvPr>
            <p:ph type="sldImg"/>
          </p:nvPr>
        </p:nvSpPr>
        <p:spPr>
          <a:solidFill>
            <a:srgbClr val="FFFFFF"/>
          </a:solidFill>
          <a:ln/>
        </p:spPr>
      </p:sp>
      <p:sp>
        <p:nvSpPr>
          <p:cNvPr id="3686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Calibri"/>
                <a:ea typeface="ＭＳ Ｐゴシック" pitchFamily="-110" charset="-128"/>
                <a:cs typeface="Calibri"/>
              </a:rPr>
              <a:t>As anticipated, ETDs are hosted by a variety of platforms and repositories.</a:t>
            </a:r>
          </a:p>
          <a:p>
            <a:pPr eaLnBrk="1" hangingPunct="1"/>
            <a:endParaRPr lang="en-US" dirty="0">
              <a:latin typeface="Calibri"/>
              <a:ea typeface="ＭＳ Ｐゴシック" pitchFamily="-110" charset="-128"/>
              <a:cs typeface="Calibri"/>
            </a:endParaRPr>
          </a:p>
          <a:p>
            <a:pPr eaLnBrk="1" hangingPunct="1"/>
            <a:r>
              <a:rPr lang="en-US" dirty="0">
                <a:latin typeface="Calibri"/>
                <a:ea typeface="ＭＳ Ｐゴシック" pitchFamily="-110" charset="-128"/>
                <a:cs typeface="Calibri"/>
              </a:rPr>
              <a:t>Others mentioned were </a:t>
            </a:r>
            <a:r>
              <a:rPr lang="en-US" dirty="0" err="1">
                <a:latin typeface="Calibri"/>
                <a:ea typeface="ＭＳ Ｐゴシック" pitchFamily="-110" charset="-128"/>
                <a:cs typeface="Calibri"/>
              </a:rPr>
              <a:t>CONTENTdm</a:t>
            </a:r>
            <a:r>
              <a:rPr lang="en-US" dirty="0">
                <a:latin typeface="Calibri"/>
                <a:ea typeface="ＭＳ Ｐゴシック" pitchFamily="-110" charset="-128"/>
                <a:cs typeface="Calibri"/>
              </a:rPr>
              <a:t>, </a:t>
            </a:r>
            <a:r>
              <a:rPr lang="en-US" dirty="0" err="1">
                <a:latin typeface="Calibri"/>
                <a:ea typeface="ＭＳ Ｐゴシック" pitchFamily="-110" charset="-128"/>
                <a:cs typeface="Calibri"/>
              </a:rPr>
              <a:t>DigitalCommons</a:t>
            </a:r>
            <a:r>
              <a:rPr lang="en-US" dirty="0">
                <a:latin typeface="Calibri"/>
                <a:ea typeface="ＭＳ Ｐゴシック" pitchFamily="-110" charset="-128"/>
                <a:cs typeface="Calibri"/>
              </a:rPr>
              <a:t>, </a:t>
            </a:r>
            <a:r>
              <a:rPr lang="en-US" dirty="0" err="1">
                <a:latin typeface="Calibri"/>
                <a:ea typeface="ＭＳ Ｐゴシック" pitchFamily="-110" charset="-128"/>
                <a:cs typeface="Calibri"/>
              </a:rPr>
              <a:t>DigiTool</a:t>
            </a:r>
            <a:r>
              <a:rPr lang="en-US" dirty="0">
                <a:latin typeface="Calibri"/>
                <a:ea typeface="ＭＳ Ｐゴシック" pitchFamily="-110" charset="-128"/>
                <a:cs typeface="Calibri"/>
              </a:rPr>
              <a:t>, and </a:t>
            </a:r>
            <a:r>
              <a:rPr lang="en-US" dirty="0" err="1">
                <a:latin typeface="Calibri"/>
                <a:ea typeface="ＭＳ Ｐゴシック" pitchFamily="-110" charset="-128"/>
                <a:cs typeface="Calibri"/>
              </a:rPr>
              <a:t>ProQuest</a:t>
            </a:r>
            <a:r>
              <a:rPr lang="en-US" dirty="0">
                <a:latin typeface="Calibri"/>
                <a:ea typeface="ＭＳ Ｐゴシック" pitchFamily="-110" charset="-128"/>
                <a:cs typeface="Calibri"/>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9050"/>
            <a:ext cx="9144000" cy="6877050"/>
            <a:chOff x="0" y="-12"/>
            <a:chExt cx="5760" cy="4332"/>
          </a:xfrm>
        </p:grpSpPr>
        <p:sp>
          <p:nvSpPr>
            <p:cNvPr id="5" name="Rectangle 3"/>
            <p:cNvSpPr>
              <a:spLocks noChangeArrowheads="1"/>
            </p:cNvSpPr>
            <p:nvPr/>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headEnd/>
              <a:tailEnd/>
            </a:ln>
            <a:effectLst/>
          </p:spPr>
          <p:txBody>
            <a:bodyPr wrap="none" anchor="ctr">
              <a:prstTxWarp prst="textNoShape">
                <a:avLst/>
              </a:prstTxWarp>
            </a:bodyPr>
            <a:lstStyle/>
            <a:p>
              <a:pPr>
                <a:defRPr/>
              </a:pPr>
              <a:endParaRPr lang="en-US" dirty="0"/>
            </a:p>
          </p:txBody>
        </p:sp>
        <p:grpSp>
          <p:nvGrpSpPr>
            <p:cNvPr id="6" name="Group 4"/>
            <p:cNvGrpSpPr>
              <a:grpSpLocks/>
            </p:cNvGrpSpPr>
            <p:nvPr userDrawn="1"/>
          </p:nvGrpSpPr>
          <p:grpSpPr bwMode="auto">
            <a:xfrm>
              <a:off x="-1261" y="-157"/>
              <a:ext cx="7021" cy="1190"/>
              <a:chOff x="-1261" y="-154"/>
              <a:chExt cx="7021" cy="1190"/>
            </a:xfrm>
          </p:grpSpPr>
          <p:sp>
            <p:nvSpPr>
              <p:cNvPr id="7" name="Freeform 5"/>
              <p:cNvSpPr>
                <a:spLocks/>
              </p:cNvSpPr>
              <p:nvPr/>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a:effectLst/>
            </p:spPr>
            <p:txBody>
              <a:bodyPr wrap="none" anchor="ctr">
                <a:prstTxWarp prst="textNoShape">
                  <a:avLst/>
                </a:prstTxWarp>
              </a:bodyPr>
              <a:lstStyle/>
              <a:p>
                <a:pPr>
                  <a:defRPr/>
                </a:pPr>
                <a:endParaRPr lang="en-US" dirty="0"/>
              </a:p>
            </p:txBody>
          </p:sp>
          <p:grpSp>
            <p:nvGrpSpPr>
              <p:cNvPr id="8" name="Group 6"/>
              <p:cNvGrpSpPr>
                <a:grpSpLocks/>
              </p:cNvGrpSpPr>
              <p:nvPr userDrawn="1"/>
            </p:nvGrpSpPr>
            <p:grpSpPr bwMode="auto">
              <a:xfrm>
                <a:off x="333" y="-9"/>
                <a:ext cx="5176" cy="1044"/>
                <a:chOff x="333" y="-9"/>
                <a:chExt cx="5176" cy="1044"/>
              </a:xfrm>
            </p:grpSpPr>
            <p:sp>
              <p:nvSpPr>
                <p:cNvPr id="37" name="Freeform 7"/>
                <p:cNvSpPr>
                  <a:spLocks/>
                </p:cNvSpPr>
                <p:nvPr/>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38" name="Freeform 8"/>
                <p:cNvSpPr>
                  <a:spLocks/>
                </p:cNvSpPr>
                <p:nvPr/>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39" name="Freeform 9"/>
                <p:cNvSpPr>
                  <a:spLocks/>
                </p:cNvSpPr>
                <p:nvPr/>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40" name="Freeform 10"/>
                <p:cNvSpPr>
                  <a:spLocks/>
                </p:cNvSpPr>
                <p:nvPr/>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41" name="Freeform 11"/>
                <p:cNvSpPr>
                  <a:spLocks/>
                </p:cNvSpPr>
                <p:nvPr/>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42" name="Freeform 12"/>
                <p:cNvSpPr>
                  <a:spLocks/>
                </p:cNvSpPr>
                <p:nvPr/>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43" name="Freeform 13"/>
                <p:cNvSpPr>
                  <a:spLocks/>
                </p:cNvSpPr>
                <p:nvPr/>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44" name="Freeform 14"/>
                <p:cNvSpPr>
                  <a:spLocks/>
                </p:cNvSpPr>
                <p:nvPr/>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45" name="Freeform 15"/>
                <p:cNvSpPr>
                  <a:spLocks/>
                </p:cNvSpPr>
                <p:nvPr/>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46" name="Freeform 16"/>
                <p:cNvSpPr>
                  <a:spLocks/>
                </p:cNvSpPr>
                <p:nvPr/>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47" name="Freeform 17"/>
                <p:cNvSpPr>
                  <a:spLocks/>
                </p:cNvSpPr>
                <p:nvPr/>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48" name="Freeform 18"/>
                <p:cNvSpPr>
                  <a:spLocks/>
                </p:cNvSpPr>
                <p:nvPr/>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49" name="Freeform 19"/>
                <p:cNvSpPr>
                  <a:spLocks/>
                </p:cNvSpPr>
                <p:nvPr/>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50" name="Freeform 20"/>
                <p:cNvSpPr>
                  <a:spLocks/>
                </p:cNvSpPr>
                <p:nvPr/>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51" name="Freeform 21"/>
                <p:cNvSpPr>
                  <a:spLocks/>
                </p:cNvSpPr>
                <p:nvPr/>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52" name="Freeform 22"/>
                <p:cNvSpPr>
                  <a:spLocks/>
                </p:cNvSpPr>
                <p:nvPr/>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53" name="Freeform 23"/>
                <p:cNvSpPr>
                  <a:spLocks/>
                </p:cNvSpPr>
                <p:nvPr/>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54" name="Freeform 24"/>
                <p:cNvSpPr>
                  <a:spLocks/>
                </p:cNvSpPr>
                <p:nvPr/>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55" name="Freeform 25"/>
                <p:cNvSpPr>
                  <a:spLocks/>
                </p:cNvSpPr>
                <p:nvPr/>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56" name="Freeform 26"/>
                <p:cNvSpPr>
                  <a:spLocks/>
                </p:cNvSpPr>
                <p:nvPr/>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57" name="Freeform 27"/>
                <p:cNvSpPr>
                  <a:spLocks/>
                </p:cNvSpPr>
                <p:nvPr/>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58" name="Freeform 28"/>
                <p:cNvSpPr>
                  <a:spLocks/>
                </p:cNvSpPr>
                <p:nvPr/>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59" name="Freeform 29"/>
                <p:cNvSpPr>
                  <a:spLocks/>
                </p:cNvSpPr>
                <p:nvPr/>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60" name="Freeform 30"/>
                <p:cNvSpPr>
                  <a:spLocks/>
                </p:cNvSpPr>
                <p:nvPr/>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61" name="Freeform 31"/>
                <p:cNvSpPr>
                  <a:spLocks/>
                </p:cNvSpPr>
                <p:nvPr/>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62" name="Freeform 32"/>
                <p:cNvSpPr>
                  <a:spLocks/>
                </p:cNvSpPr>
                <p:nvPr/>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63" name="Freeform 33"/>
                <p:cNvSpPr>
                  <a:spLocks/>
                </p:cNvSpPr>
                <p:nvPr/>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64" name="Freeform 34"/>
                <p:cNvSpPr>
                  <a:spLocks/>
                </p:cNvSpPr>
                <p:nvPr/>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65" name="Freeform 35"/>
                <p:cNvSpPr>
                  <a:spLocks/>
                </p:cNvSpPr>
                <p:nvPr/>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66" name="Freeform 36"/>
                <p:cNvSpPr>
                  <a:spLocks/>
                </p:cNvSpPr>
                <p:nvPr/>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67" name="Freeform 37"/>
                <p:cNvSpPr>
                  <a:spLocks/>
                </p:cNvSpPr>
                <p:nvPr/>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68" name="Freeform 38"/>
                <p:cNvSpPr>
                  <a:spLocks/>
                </p:cNvSpPr>
                <p:nvPr/>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69" name="Freeform 39"/>
                <p:cNvSpPr>
                  <a:spLocks/>
                </p:cNvSpPr>
                <p:nvPr/>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70" name="Freeform 40"/>
                <p:cNvSpPr>
                  <a:spLocks/>
                </p:cNvSpPr>
                <p:nvPr/>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71" name="Freeform 41"/>
                <p:cNvSpPr>
                  <a:spLocks/>
                </p:cNvSpPr>
                <p:nvPr/>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72" name="Freeform 42"/>
                <p:cNvSpPr>
                  <a:spLocks/>
                </p:cNvSpPr>
                <p:nvPr/>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73" name="Freeform 43"/>
                <p:cNvSpPr>
                  <a:spLocks/>
                </p:cNvSpPr>
                <p:nvPr/>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74" name="Freeform 44"/>
                <p:cNvSpPr>
                  <a:spLocks/>
                </p:cNvSpPr>
                <p:nvPr/>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75" name="Freeform 45"/>
                <p:cNvSpPr>
                  <a:spLocks/>
                </p:cNvSpPr>
                <p:nvPr/>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76" name="Freeform 46"/>
                <p:cNvSpPr>
                  <a:spLocks/>
                </p:cNvSpPr>
                <p:nvPr/>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77" name="Freeform 47"/>
                <p:cNvSpPr>
                  <a:spLocks/>
                </p:cNvSpPr>
                <p:nvPr/>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78" name="Freeform 48"/>
                <p:cNvSpPr>
                  <a:spLocks/>
                </p:cNvSpPr>
                <p:nvPr/>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79" name="Freeform 49"/>
                <p:cNvSpPr>
                  <a:spLocks/>
                </p:cNvSpPr>
                <p:nvPr/>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0" name="Freeform 50"/>
                <p:cNvSpPr>
                  <a:spLocks/>
                </p:cNvSpPr>
                <p:nvPr/>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 name="Freeform 51"/>
                <p:cNvSpPr>
                  <a:spLocks/>
                </p:cNvSpPr>
                <p:nvPr/>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 name="Freeform 52"/>
                <p:cNvSpPr>
                  <a:spLocks/>
                </p:cNvSpPr>
                <p:nvPr/>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3" name="Freeform 53"/>
                <p:cNvSpPr>
                  <a:spLocks/>
                </p:cNvSpPr>
                <p:nvPr/>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4" name="Freeform 54"/>
                <p:cNvSpPr>
                  <a:spLocks/>
                </p:cNvSpPr>
                <p:nvPr/>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5" name="Freeform 55"/>
                <p:cNvSpPr>
                  <a:spLocks/>
                </p:cNvSpPr>
                <p:nvPr/>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6" name="Freeform 56"/>
                <p:cNvSpPr>
                  <a:spLocks/>
                </p:cNvSpPr>
                <p:nvPr/>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7" name="Freeform 57"/>
                <p:cNvSpPr>
                  <a:spLocks/>
                </p:cNvSpPr>
                <p:nvPr/>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8" name="Freeform 58"/>
                <p:cNvSpPr>
                  <a:spLocks/>
                </p:cNvSpPr>
                <p:nvPr/>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9" name="Freeform 59"/>
                <p:cNvSpPr>
                  <a:spLocks/>
                </p:cNvSpPr>
                <p:nvPr/>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90" name="Freeform 60"/>
                <p:cNvSpPr>
                  <a:spLocks/>
                </p:cNvSpPr>
                <p:nvPr/>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91" name="Freeform 61"/>
                <p:cNvSpPr>
                  <a:spLocks/>
                </p:cNvSpPr>
                <p:nvPr/>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92" name="Freeform 62"/>
                <p:cNvSpPr>
                  <a:spLocks/>
                </p:cNvSpPr>
                <p:nvPr/>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grpSp>
          <p:grpSp>
            <p:nvGrpSpPr>
              <p:cNvPr id="9" name="Group 63"/>
              <p:cNvGrpSpPr>
                <a:grpSpLocks/>
              </p:cNvGrpSpPr>
              <p:nvPr userDrawn="1"/>
            </p:nvGrpSpPr>
            <p:grpSpPr bwMode="auto">
              <a:xfrm>
                <a:off x="7" y="-154"/>
                <a:ext cx="5739" cy="418"/>
                <a:chOff x="1056" y="111"/>
                <a:chExt cx="2448" cy="418"/>
              </a:xfrm>
            </p:grpSpPr>
            <p:sp>
              <p:nvSpPr>
                <p:cNvPr id="26" name="Line 64"/>
                <p:cNvSpPr>
                  <a:spLocks noChangeShapeType="1"/>
                </p:cNvSpPr>
                <p:nvPr/>
              </p:nvSpPr>
              <p:spPr bwMode="white">
                <a:xfrm>
                  <a:off x="1056" y="332"/>
                  <a:ext cx="2448" cy="0"/>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27" name="Line 65"/>
                <p:cNvSpPr>
                  <a:spLocks noChangeShapeType="1"/>
                </p:cNvSpPr>
                <p:nvPr/>
              </p:nvSpPr>
              <p:spPr bwMode="white">
                <a:xfrm>
                  <a:off x="1254" y="111"/>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28" name="Line 66"/>
                <p:cNvSpPr>
                  <a:spLocks noChangeShapeType="1"/>
                </p:cNvSpPr>
                <p:nvPr/>
              </p:nvSpPr>
              <p:spPr bwMode="white">
                <a:xfrm>
                  <a:off x="1482" y="111"/>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29" name="Line 67"/>
                <p:cNvSpPr>
                  <a:spLocks noChangeShapeType="1"/>
                </p:cNvSpPr>
                <p:nvPr/>
              </p:nvSpPr>
              <p:spPr bwMode="white">
                <a:xfrm>
                  <a:off x="1710" y="111"/>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30" name="Line 68"/>
                <p:cNvSpPr>
                  <a:spLocks noChangeShapeType="1"/>
                </p:cNvSpPr>
                <p:nvPr/>
              </p:nvSpPr>
              <p:spPr bwMode="white">
                <a:xfrm>
                  <a:off x="1938" y="111"/>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31" name="Line 69"/>
                <p:cNvSpPr>
                  <a:spLocks noChangeShapeType="1"/>
                </p:cNvSpPr>
                <p:nvPr/>
              </p:nvSpPr>
              <p:spPr bwMode="white">
                <a:xfrm>
                  <a:off x="2166" y="111"/>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32" name="Line 70"/>
                <p:cNvSpPr>
                  <a:spLocks noChangeShapeType="1"/>
                </p:cNvSpPr>
                <p:nvPr/>
              </p:nvSpPr>
              <p:spPr bwMode="white">
                <a:xfrm>
                  <a:off x="2394" y="111"/>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33" name="Line 71"/>
                <p:cNvSpPr>
                  <a:spLocks noChangeShapeType="1"/>
                </p:cNvSpPr>
                <p:nvPr/>
              </p:nvSpPr>
              <p:spPr bwMode="white">
                <a:xfrm>
                  <a:off x="2622" y="111"/>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34" name="Line 72"/>
                <p:cNvSpPr>
                  <a:spLocks noChangeShapeType="1"/>
                </p:cNvSpPr>
                <p:nvPr/>
              </p:nvSpPr>
              <p:spPr bwMode="white">
                <a:xfrm>
                  <a:off x="2850" y="111"/>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35" name="Line 73"/>
                <p:cNvSpPr>
                  <a:spLocks noChangeShapeType="1"/>
                </p:cNvSpPr>
                <p:nvPr/>
              </p:nvSpPr>
              <p:spPr bwMode="white">
                <a:xfrm>
                  <a:off x="3078" y="111"/>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36" name="Line 74"/>
                <p:cNvSpPr>
                  <a:spLocks noChangeShapeType="1"/>
                </p:cNvSpPr>
                <p:nvPr/>
              </p:nvSpPr>
              <p:spPr bwMode="white">
                <a:xfrm>
                  <a:off x="3306" y="111"/>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grpSp>
          <p:grpSp>
            <p:nvGrpSpPr>
              <p:cNvPr id="10" name="Group 75"/>
              <p:cNvGrpSpPr>
                <a:grpSpLocks/>
              </p:cNvGrpSpPr>
              <p:nvPr userDrawn="1"/>
            </p:nvGrpSpPr>
            <p:grpSpPr bwMode="auto">
              <a:xfrm>
                <a:off x="-1261" y="-1"/>
                <a:ext cx="2098" cy="1030"/>
                <a:chOff x="1208" y="109"/>
                <a:chExt cx="2098" cy="423"/>
              </a:xfrm>
            </p:grpSpPr>
            <p:sp>
              <p:nvSpPr>
                <p:cNvPr id="11" name="Line 76"/>
                <p:cNvSpPr>
                  <a:spLocks noChangeShapeType="1"/>
                </p:cNvSpPr>
                <p:nvPr/>
              </p:nvSpPr>
              <p:spPr bwMode="ltGray">
                <a:xfrm>
                  <a:off x="2850" y="110"/>
                  <a:ext cx="0" cy="142"/>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12" name="Line 77"/>
                <p:cNvSpPr>
                  <a:spLocks noChangeShapeType="1"/>
                </p:cNvSpPr>
                <p:nvPr/>
              </p:nvSpPr>
              <p:spPr bwMode="ltGray">
                <a:xfrm>
                  <a:off x="2972" y="332"/>
                  <a:ext cx="70" cy="0"/>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13" name="Line 78"/>
                <p:cNvSpPr>
                  <a:spLocks noChangeShapeType="1"/>
                </p:cNvSpPr>
                <p:nvPr/>
              </p:nvSpPr>
              <p:spPr bwMode="ltGray">
                <a:xfrm>
                  <a:off x="3078" y="350"/>
                  <a:ext cx="0" cy="28"/>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14" name="Line 79"/>
                <p:cNvSpPr>
                  <a:spLocks noChangeShapeType="1"/>
                </p:cNvSpPr>
                <p:nvPr/>
              </p:nvSpPr>
              <p:spPr bwMode="ltGray">
                <a:xfrm>
                  <a:off x="3306" y="450"/>
                  <a:ext cx="0" cy="79"/>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15" name="Line 80"/>
                <p:cNvSpPr>
                  <a:spLocks noChangeShapeType="1"/>
                </p:cNvSpPr>
                <p:nvPr/>
              </p:nvSpPr>
              <p:spPr bwMode="ltGray">
                <a:xfrm>
                  <a:off x="2166" y="114"/>
                  <a:ext cx="0" cy="62"/>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16" name="Line 81"/>
                <p:cNvSpPr>
                  <a:spLocks noChangeShapeType="1"/>
                </p:cNvSpPr>
                <p:nvPr/>
              </p:nvSpPr>
              <p:spPr bwMode="ltGray">
                <a:xfrm>
                  <a:off x="1938" y="111"/>
                  <a:ext cx="0" cy="337"/>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17" name="Line 82"/>
                <p:cNvSpPr>
                  <a:spLocks noChangeShapeType="1"/>
                </p:cNvSpPr>
                <p:nvPr/>
              </p:nvSpPr>
              <p:spPr bwMode="ltGray">
                <a:xfrm flipH="1">
                  <a:off x="1912" y="332"/>
                  <a:ext cx="68" cy="0"/>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18" name="Line 83"/>
                <p:cNvSpPr>
                  <a:spLocks noChangeShapeType="1"/>
                </p:cNvSpPr>
                <p:nvPr/>
              </p:nvSpPr>
              <p:spPr bwMode="ltGray">
                <a:xfrm>
                  <a:off x="1778" y="332"/>
                  <a:ext cx="60" cy="0"/>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19" name="Line 84"/>
                <p:cNvSpPr>
                  <a:spLocks noChangeShapeType="1"/>
                </p:cNvSpPr>
                <p:nvPr/>
              </p:nvSpPr>
              <p:spPr bwMode="ltGray">
                <a:xfrm flipH="1">
                  <a:off x="1578" y="332"/>
                  <a:ext cx="82" cy="0"/>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20" name="Line 85"/>
                <p:cNvSpPr>
                  <a:spLocks noChangeShapeType="1"/>
                </p:cNvSpPr>
                <p:nvPr/>
              </p:nvSpPr>
              <p:spPr bwMode="ltGray">
                <a:xfrm>
                  <a:off x="1208" y="332"/>
                  <a:ext cx="348" cy="0"/>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21" name="Line 86"/>
                <p:cNvSpPr>
                  <a:spLocks noChangeShapeType="1"/>
                </p:cNvSpPr>
                <p:nvPr/>
              </p:nvSpPr>
              <p:spPr bwMode="ltGray">
                <a:xfrm>
                  <a:off x="1480" y="234"/>
                  <a:ext cx="0" cy="298"/>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22" name="Line 87"/>
                <p:cNvSpPr>
                  <a:spLocks noChangeShapeType="1"/>
                </p:cNvSpPr>
                <p:nvPr/>
              </p:nvSpPr>
              <p:spPr bwMode="ltGray">
                <a:xfrm>
                  <a:off x="1254" y="252"/>
                  <a:ext cx="0" cy="156"/>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23" name="Line 88"/>
                <p:cNvSpPr>
                  <a:spLocks noChangeShapeType="1"/>
                </p:cNvSpPr>
                <p:nvPr/>
              </p:nvSpPr>
              <p:spPr bwMode="ltGray">
                <a:xfrm flipH="1" flipV="1">
                  <a:off x="1482" y="109"/>
                  <a:ext cx="0" cy="27"/>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24" name="Line 89"/>
                <p:cNvSpPr>
                  <a:spLocks noChangeShapeType="1"/>
                </p:cNvSpPr>
                <p:nvPr/>
              </p:nvSpPr>
              <p:spPr bwMode="ltGray">
                <a:xfrm>
                  <a:off x="1710" y="180"/>
                  <a:ext cx="0" cy="96"/>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25" name="Line 90"/>
                <p:cNvSpPr>
                  <a:spLocks noChangeShapeType="1"/>
                </p:cNvSpPr>
                <p:nvPr/>
              </p:nvSpPr>
              <p:spPr bwMode="ltGray">
                <a:xfrm flipV="1">
                  <a:off x="1710" y="111"/>
                  <a:ext cx="0" cy="22"/>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grpSp>
        </p:grpSp>
      </p:grpSp>
      <p:pic>
        <p:nvPicPr>
          <p:cNvPr id="93" name="Picture 96" descr="&#10;World Art.bmp                                                  000022C7Rosebud                        B3DED69B:"/>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511175" y="2460625"/>
            <a:ext cx="1066800" cy="1066800"/>
          </a:xfrm>
          <a:prstGeom prst="rect">
            <a:avLst/>
          </a:prstGeom>
          <a:noFill/>
          <a:ln w="9525">
            <a:noFill/>
            <a:miter lim="800000"/>
            <a:headEnd/>
            <a:tailEnd/>
          </a:ln>
        </p:spPr>
      </p:pic>
      <p:sp>
        <p:nvSpPr>
          <p:cNvPr id="83035" name="Rectangle 91"/>
          <p:cNvSpPr>
            <a:spLocks noGrp="1" noChangeArrowheads="1"/>
          </p:cNvSpPr>
          <p:nvPr>
            <p:ph type="ctrTitle"/>
          </p:nvPr>
        </p:nvSpPr>
        <p:spPr>
          <a:xfrm>
            <a:off x="1828800" y="1828800"/>
            <a:ext cx="6934200" cy="2362200"/>
          </a:xfrm>
        </p:spPr>
        <p:txBody>
          <a:bodyPr/>
          <a:lstStyle>
            <a:lvl1pPr>
              <a:defRPr/>
            </a:lvl1pPr>
          </a:lstStyle>
          <a:p>
            <a:r>
              <a:rPr lang="en-US"/>
              <a:t>Click to edit Master title style</a:t>
            </a:r>
          </a:p>
        </p:txBody>
      </p:sp>
      <p:sp>
        <p:nvSpPr>
          <p:cNvPr id="83036" name="Rectangle 92"/>
          <p:cNvSpPr>
            <a:spLocks noGrp="1" noChangeArrowheads="1"/>
          </p:cNvSpPr>
          <p:nvPr>
            <p:ph type="subTitle" idx="1"/>
          </p:nvPr>
        </p:nvSpPr>
        <p:spPr>
          <a:xfrm>
            <a:off x="1828800" y="4572000"/>
            <a:ext cx="6934200" cy="1295400"/>
          </a:xfrm>
        </p:spPr>
        <p:txBody>
          <a:bodyPr/>
          <a:lstStyle>
            <a:lvl1pPr marL="0" indent="0">
              <a:buFontTx/>
              <a:buNone/>
              <a:defRPr/>
            </a:lvl1pPr>
          </a:lstStyle>
          <a:p>
            <a:r>
              <a:rPr lang="en-US"/>
              <a:t>Click to edit Master subtitle style</a:t>
            </a:r>
          </a:p>
        </p:txBody>
      </p:sp>
      <p:sp>
        <p:nvSpPr>
          <p:cNvPr id="94" name="Rectangle 93"/>
          <p:cNvSpPr>
            <a:spLocks noGrp="1" noChangeArrowheads="1"/>
          </p:cNvSpPr>
          <p:nvPr>
            <p:ph type="dt" sz="half" idx="10"/>
          </p:nvPr>
        </p:nvSpPr>
        <p:spPr>
          <a:xfrm>
            <a:off x="533400" y="6324600"/>
            <a:ext cx="1905000" cy="457200"/>
          </a:xfrm>
        </p:spPr>
        <p:txBody>
          <a:bodyPr/>
          <a:lstStyle>
            <a:lvl1pPr>
              <a:defRPr/>
            </a:lvl1pPr>
          </a:lstStyle>
          <a:p>
            <a:pPr>
              <a:defRPr/>
            </a:pPr>
            <a:endParaRPr lang="en-US" dirty="0"/>
          </a:p>
        </p:txBody>
      </p:sp>
      <p:sp>
        <p:nvSpPr>
          <p:cNvPr id="95" name="Rectangle 94"/>
          <p:cNvSpPr>
            <a:spLocks noGrp="1" noChangeArrowheads="1"/>
          </p:cNvSpPr>
          <p:nvPr>
            <p:ph type="ftr" sz="quarter" idx="11"/>
          </p:nvPr>
        </p:nvSpPr>
        <p:spPr>
          <a:xfrm>
            <a:off x="3200400" y="6324600"/>
            <a:ext cx="2895600" cy="457200"/>
          </a:xfrm>
        </p:spPr>
        <p:txBody>
          <a:bodyPr/>
          <a:lstStyle>
            <a:lvl1pPr>
              <a:defRPr/>
            </a:lvl1pPr>
          </a:lstStyle>
          <a:p>
            <a:pPr>
              <a:defRPr/>
            </a:pPr>
            <a:endParaRPr lang="en-US" dirty="0"/>
          </a:p>
        </p:txBody>
      </p:sp>
      <p:sp>
        <p:nvSpPr>
          <p:cNvPr id="96" name="Rectangle 95"/>
          <p:cNvSpPr>
            <a:spLocks noGrp="1" noChangeArrowheads="1"/>
          </p:cNvSpPr>
          <p:nvPr>
            <p:ph type="sldNum" sz="quarter" idx="12"/>
          </p:nvPr>
        </p:nvSpPr>
        <p:spPr>
          <a:xfrm>
            <a:off x="6858000" y="6324600"/>
            <a:ext cx="1905000" cy="457200"/>
          </a:xfrm>
        </p:spPr>
        <p:txBody>
          <a:bodyPr/>
          <a:lstStyle>
            <a:lvl1pPr>
              <a:defRPr/>
            </a:lvl1pPr>
          </a:lstStyle>
          <a:p>
            <a:pPr>
              <a:defRPr/>
            </a:pPr>
            <a:fld id="{DBDD2610-AAC0-6D48-BEEB-94E51B5D9987}"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DCF98F6E-71A1-F04F-BB8C-8B95A41E07F8}"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5563" y="930275"/>
            <a:ext cx="2052637" cy="5318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6063" y="930275"/>
            <a:ext cx="6007100" cy="5318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712D9D50-CF5F-5A4B-9BCD-58358571DB29}"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08A5E902-4813-7F45-9B13-7896E5F19074}"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91C2EEDA-A674-9446-9C93-9EA390F8F84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E3D6A78-E92B-BF4C-8421-28AD092827C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B568DC56-E04F-324C-914B-326EE04361C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E2C30D75-98E8-724F-9B3A-4D174DA00895}"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7"/>
          <p:cNvSpPr>
            <a:spLocks noGrp="1" noChangeArrowheads="1"/>
          </p:cNvSpPr>
          <p:nvPr>
            <p:ph type="sldNum" sz="quarter" idx="12"/>
          </p:nvPr>
        </p:nvSpPr>
        <p:spPr>
          <a:ln/>
        </p:spPr>
        <p:txBody>
          <a:bodyPr/>
          <a:lstStyle>
            <a:lvl1pPr>
              <a:defRPr/>
            </a:lvl1pPr>
          </a:lstStyle>
          <a:p>
            <a:pPr>
              <a:defRPr/>
            </a:pPr>
            <a:fld id="{26A29EDF-91F3-1B4A-AEC8-B4B4C19E1450}"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AED75FDD-6696-7043-839F-B0BF36E8A519}"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86AC0F5D-0A49-754F-AE70-FDFADDD54734}"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1026" name="Picture 2" descr="&#10;World Art.bmp                                                  000022C7Rosebud                        B3DED69B:"/>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228600" y="33338"/>
            <a:ext cx="914400" cy="9144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246063" y="930275"/>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685800" y="2133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25" name="Rectangle 5"/>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chemeClr val="tx1"/>
                </a:solidFill>
              </a:defRPr>
            </a:lvl1pPr>
          </a:lstStyle>
          <a:p>
            <a:pPr>
              <a:defRPr/>
            </a:pPr>
            <a:endParaRPr lang="en-US" dirty="0"/>
          </a:p>
        </p:txBody>
      </p:sp>
      <p:sp>
        <p:nvSpPr>
          <p:cNvPr id="81926" name="Rectangle 6"/>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defRPr>
            </a:lvl1pPr>
          </a:lstStyle>
          <a:p>
            <a:pPr>
              <a:defRPr/>
            </a:pPr>
            <a:endParaRPr lang="en-US" dirty="0"/>
          </a:p>
        </p:txBody>
      </p:sp>
      <p:sp>
        <p:nvSpPr>
          <p:cNvPr id="81927" name="Rectangle 7"/>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defRPr>
            </a:lvl1pPr>
          </a:lstStyle>
          <a:p>
            <a:pPr>
              <a:defRPr/>
            </a:pPr>
            <a:fld id="{E2A2FA65-9BD5-AA41-BAD6-424020BB7A5C}" type="slidenum">
              <a:rPr lang="en-US"/>
              <a:pPr>
                <a:defRPr/>
              </a:pPr>
              <a:t>‹#›</a:t>
            </a:fld>
            <a:endParaRPr lang="en-US" dirty="0"/>
          </a:p>
        </p:txBody>
      </p:sp>
      <p:grpSp>
        <p:nvGrpSpPr>
          <p:cNvPr id="1032" name="Group 8"/>
          <p:cNvGrpSpPr>
            <a:grpSpLocks/>
          </p:cNvGrpSpPr>
          <p:nvPr/>
        </p:nvGrpSpPr>
        <p:grpSpPr bwMode="auto">
          <a:xfrm>
            <a:off x="1054100" y="165100"/>
            <a:ext cx="7696200" cy="685800"/>
            <a:chOff x="664" y="104"/>
            <a:chExt cx="4848" cy="432"/>
          </a:xfrm>
        </p:grpSpPr>
        <p:sp>
          <p:nvSpPr>
            <p:cNvPr id="81929" name="Freeform 9"/>
            <p:cNvSpPr>
              <a:spLocks/>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a:effectLst/>
          </p:spPr>
          <p:txBody>
            <a:bodyPr wrap="none" anchor="ctr">
              <a:prstTxWarp prst="textNoShape">
                <a:avLst/>
              </a:prstTxWarp>
            </a:bodyPr>
            <a:lstStyle/>
            <a:p>
              <a:pPr>
                <a:defRPr/>
              </a:pPr>
              <a:endParaRPr lang="en-US" dirty="0"/>
            </a:p>
          </p:txBody>
        </p:sp>
        <p:grpSp>
          <p:nvGrpSpPr>
            <p:cNvPr id="1034" name="Group 10"/>
            <p:cNvGrpSpPr>
              <a:grpSpLocks/>
            </p:cNvGrpSpPr>
            <p:nvPr/>
          </p:nvGrpSpPr>
          <p:grpSpPr bwMode="auto">
            <a:xfrm>
              <a:off x="1195" y="104"/>
              <a:ext cx="3827" cy="429"/>
              <a:chOff x="1021" y="240"/>
              <a:chExt cx="3827" cy="429"/>
            </a:xfrm>
          </p:grpSpPr>
          <p:grpSp>
            <p:nvGrpSpPr>
              <p:cNvPr id="1083" name="Group 11"/>
              <p:cNvGrpSpPr>
                <a:grpSpLocks/>
              </p:cNvGrpSpPr>
              <p:nvPr/>
            </p:nvGrpSpPr>
            <p:grpSpPr bwMode="auto">
              <a:xfrm>
                <a:off x="1021" y="241"/>
                <a:ext cx="2208" cy="427"/>
                <a:chOff x="1021" y="241"/>
                <a:chExt cx="2208" cy="427"/>
              </a:xfrm>
            </p:grpSpPr>
            <p:sp>
              <p:nvSpPr>
                <p:cNvPr id="81932" name="Freeform 12"/>
                <p:cNvSpPr>
                  <a:spLocks/>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33" name="Freeform 13"/>
                <p:cNvSpPr>
                  <a:spLocks/>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34" name="Freeform 14"/>
                <p:cNvSpPr>
                  <a:spLocks/>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35" name="Freeform 15"/>
                <p:cNvSpPr>
                  <a:spLocks/>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36" name="Freeform 16"/>
                <p:cNvSpPr>
                  <a:spLocks/>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37" name="Freeform 17"/>
                <p:cNvSpPr>
                  <a:spLocks/>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38" name="Freeform 18"/>
                <p:cNvSpPr>
                  <a:spLocks/>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39" name="Freeform 19"/>
                <p:cNvSpPr>
                  <a:spLocks/>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40" name="Freeform 20"/>
                <p:cNvSpPr>
                  <a:spLocks/>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41" name="Freeform 21"/>
                <p:cNvSpPr>
                  <a:spLocks/>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42" name="Freeform 22"/>
                <p:cNvSpPr>
                  <a:spLocks/>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43" name="Freeform 23"/>
                <p:cNvSpPr>
                  <a:spLocks/>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44" name="Freeform 24"/>
                <p:cNvSpPr>
                  <a:spLocks/>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45" name="Freeform 25"/>
                <p:cNvSpPr>
                  <a:spLocks/>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46" name="Freeform 26"/>
                <p:cNvSpPr>
                  <a:spLocks/>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47" name="Freeform 27"/>
                <p:cNvSpPr>
                  <a:spLocks/>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48" name="Freeform 28"/>
                <p:cNvSpPr>
                  <a:spLocks/>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49" name="Freeform 29"/>
                <p:cNvSpPr>
                  <a:spLocks/>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50" name="Freeform 30"/>
                <p:cNvSpPr>
                  <a:spLocks/>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51" name="Freeform 31"/>
                <p:cNvSpPr>
                  <a:spLocks/>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52" name="Freeform 32"/>
                <p:cNvSpPr>
                  <a:spLocks/>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53" name="Freeform 33"/>
                <p:cNvSpPr>
                  <a:spLocks/>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54" name="Freeform 34"/>
                <p:cNvSpPr>
                  <a:spLocks/>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55" name="Freeform 35"/>
                <p:cNvSpPr>
                  <a:spLocks/>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56" name="Freeform 36"/>
                <p:cNvSpPr>
                  <a:spLocks/>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57" name="Freeform 37"/>
                <p:cNvSpPr>
                  <a:spLocks/>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58" name="Freeform 38"/>
                <p:cNvSpPr>
                  <a:spLocks/>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59" name="Freeform 39"/>
                <p:cNvSpPr>
                  <a:spLocks/>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60" name="Freeform 40"/>
                <p:cNvSpPr>
                  <a:spLocks/>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61" name="Freeform 41"/>
                <p:cNvSpPr>
                  <a:spLocks/>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62" name="Freeform 42"/>
                <p:cNvSpPr>
                  <a:spLocks/>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63" name="Freeform 43"/>
                <p:cNvSpPr>
                  <a:spLocks/>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64" name="Freeform 44"/>
                <p:cNvSpPr>
                  <a:spLocks/>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65" name="Freeform 45"/>
                <p:cNvSpPr>
                  <a:spLocks/>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66" name="Freeform 46"/>
                <p:cNvSpPr>
                  <a:spLocks/>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67" name="Freeform 47"/>
                <p:cNvSpPr>
                  <a:spLocks/>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68" name="Freeform 48"/>
                <p:cNvSpPr>
                  <a:spLocks/>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69" name="Freeform 49"/>
                <p:cNvSpPr>
                  <a:spLocks/>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70" name="Freeform 50"/>
                <p:cNvSpPr>
                  <a:spLocks/>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71" name="Freeform 51"/>
                <p:cNvSpPr>
                  <a:spLocks/>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72" name="Freeform 52"/>
                <p:cNvSpPr>
                  <a:spLocks/>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73" name="Freeform 53"/>
                <p:cNvSpPr>
                  <a:spLocks/>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74" name="Freeform 54"/>
                <p:cNvSpPr>
                  <a:spLocks/>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75" name="Freeform 55"/>
                <p:cNvSpPr>
                  <a:spLocks/>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76" name="Freeform 56"/>
                <p:cNvSpPr>
                  <a:spLocks/>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77" name="Freeform 57"/>
                <p:cNvSpPr>
                  <a:spLocks/>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78" name="Freeform 58"/>
                <p:cNvSpPr>
                  <a:spLocks/>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79" name="Freeform 59"/>
                <p:cNvSpPr>
                  <a:spLocks/>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80" name="Freeform 60"/>
                <p:cNvSpPr>
                  <a:spLocks/>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81" name="Freeform 61"/>
                <p:cNvSpPr>
                  <a:spLocks/>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82" name="Freeform 62"/>
                <p:cNvSpPr>
                  <a:spLocks/>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83" name="Freeform 63"/>
                <p:cNvSpPr>
                  <a:spLocks/>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84" name="Freeform 64"/>
                <p:cNvSpPr>
                  <a:spLocks/>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85" name="Freeform 65"/>
                <p:cNvSpPr>
                  <a:spLocks/>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86" name="Freeform 66"/>
                <p:cNvSpPr>
                  <a:spLocks/>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87" name="Freeform 67"/>
                <p:cNvSpPr>
                  <a:spLocks/>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grpSp>
          <p:grpSp>
            <p:nvGrpSpPr>
              <p:cNvPr id="1084" name="Group 68"/>
              <p:cNvGrpSpPr>
                <a:grpSpLocks/>
              </p:cNvGrpSpPr>
              <p:nvPr/>
            </p:nvGrpSpPr>
            <p:grpSpPr bwMode="auto">
              <a:xfrm>
                <a:off x="3709" y="240"/>
                <a:ext cx="1139" cy="429"/>
                <a:chOff x="3709" y="240"/>
                <a:chExt cx="1139" cy="429"/>
              </a:xfrm>
            </p:grpSpPr>
            <p:sp>
              <p:nvSpPr>
                <p:cNvPr id="81989" name="Freeform 69"/>
                <p:cNvSpPr>
                  <a:spLocks/>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90" name="Freeform 70"/>
                <p:cNvSpPr>
                  <a:spLocks/>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91" name="Freeform 71"/>
                <p:cNvSpPr>
                  <a:spLocks/>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92" name="Freeform 72"/>
                <p:cNvSpPr>
                  <a:spLocks/>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93" name="Freeform 73"/>
                <p:cNvSpPr>
                  <a:spLocks/>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94" name="Freeform 74"/>
                <p:cNvSpPr>
                  <a:spLocks/>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95" name="Freeform 75"/>
                <p:cNvSpPr>
                  <a:spLocks/>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96" name="Freeform 76"/>
                <p:cNvSpPr>
                  <a:spLocks/>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97" name="Freeform 77"/>
                <p:cNvSpPr>
                  <a:spLocks/>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98" name="Freeform 78"/>
                <p:cNvSpPr>
                  <a:spLocks/>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1999" name="Freeform 79"/>
                <p:cNvSpPr>
                  <a:spLocks/>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00" name="Freeform 80"/>
                <p:cNvSpPr>
                  <a:spLocks/>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01" name="Freeform 81"/>
                <p:cNvSpPr>
                  <a:spLocks/>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02" name="Freeform 82"/>
                <p:cNvSpPr>
                  <a:spLocks/>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03" name="Freeform 83"/>
                <p:cNvSpPr>
                  <a:spLocks/>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04" name="Freeform 84"/>
                <p:cNvSpPr>
                  <a:spLocks/>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05" name="Freeform 85"/>
                <p:cNvSpPr>
                  <a:spLocks/>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06" name="Freeform 86"/>
                <p:cNvSpPr>
                  <a:spLocks/>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07" name="Freeform 87"/>
                <p:cNvSpPr>
                  <a:spLocks/>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08" name="Freeform 88"/>
                <p:cNvSpPr>
                  <a:spLocks/>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09" name="Freeform 89"/>
                <p:cNvSpPr>
                  <a:spLocks/>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10" name="Freeform 90"/>
                <p:cNvSpPr>
                  <a:spLocks/>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11" name="Freeform 91"/>
                <p:cNvSpPr>
                  <a:spLocks/>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12" name="Freeform 92"/>
                <p:cNvSpPr>
                  <a:spLocks/>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13" name="Freeform 93"/>
                <p:cNvSpPr>
                  <a:spLocks/>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14" name="Freeform 94"/>
                <p:cNvSpPr>
                  <a:spLocks/>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15" name="Freeform 95"/>
                <p:cNvSpPr>
                  <a:spLocks/>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16" name="Freeform 96"/>
                <p:cNvSpPr>
                  <a:spLocks/>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17" name="Freeform 97"/>
                <p:cNvSpPr>
                  <a:spLocks/>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18" name="Freeform 98"/>
                <p:cNvSpPr>
                  <a:spLocks/>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19" name="Freeform 99"/>
                <p:cNvSpPr>
                  <a:spLocks/>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20" name="Freeform 100"/>
                <p:cNvSpPr>
                  <a:spLocks/>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21" name="Freeform 101"/>
                <p:cNvSpPr>
                  <a:spLocks/>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22" name="Freeform 102"/>
                <p:cNvSpPr>
                  <a:spLocks/>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23" name="Freeform 103"/>
                <p:cNvSpPr>
                  <a:spLocks/>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24" name="Freeform 104"/>
                <p:cNvSpPr>
                  <a:spLocks/>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25" name="Freeform 105"/>
                <p:cNvSpPr>
                  <a:spLocks/>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26" name="Freeform 106"/>
                <p:cNvSpPr>
                  <a:spLocks/>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27" name="Freeform 107"/>
                <p:cNvSpPr>
                  <a:spLocks/>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28" name="Freeform 108"/>
                <p:cNvSpPr>
                  <a:spLocks/>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29" name="Freeform 109"/>
                <p:cNvSpPr>
                  <a:spLocks/>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sp>
              <p:nvSpPr>
                <p:cNvPr id="82030" name="Freeform 110"/>
                <p:cNvSpPr>
                  <a:spLocks/>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a:effectLst/>
              </p:spPr>
              <p:txBody>
                <a:bodyPr wrap="none" anchor="ctr">
                  <a:prstTxWarp prst="textNoShape">
                    <a:avLst/>
                  </a:prstTxWarp>
                </a:bodyPr>
                <a:lstStyle/>
                <a:p>
                  <a:pPr>
                    <a:defRPr/>
                  </a:pPr>
                  <a:endParaRPr lang="en-US" dirty="0"/>
                </a:p>
              </p:txBody>
            </p:sp>
          </p:grpSp>
        </p:grpSp>
        <p:grpSp>
          <p:nvGrpSpPr>
            <p:cNvPr id="1035" name="Group 111"/>
            <p:cNvGrpSpPr>
              <a:grpSpLocks/>
            </p:cNvGrpSpPr>
            <p:nvPr/>
          </p:nvGrpSpPr>
          <p:grpSpPr bwMode="auto">
            <a:xfrm>
              <a:off x="798" y="111"/>
              <a:ext cx="4702" cy="418"/>
              <a:chOff x="798" y="255"/>
              <a:chExt cx="4702" cy="418"/>
            </a:xfrm>
          </p:grpSpPr>
          <p:sp>
            <p:nvSpPr>
              <p:cNvPr id="82032" name="Line 112"/>
              <p:cNvSpPr>
                <a:spLocks noChangeShapeType="1"/>
              </p:cNvSpPr>
              <p:nvPr/>
            </p:nvSpPr>
            <p:spPr bwMode="white">
              <a:xfrm>
                <a:off x="798" y="476"/>
                <a:ext cx="4702" cy="0"/>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33" name="Line 113"/>
              <p:cNvSpPr>
                <a:spLocks noChangeShapeType="1"/>
              </p:cNvSpPr>
              <p:nvPr/>
            </p:nvSpPr>
            <p:spPr bwMode="white">
              <a:xfrm>
                <a:off x="1026"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34" name="Line 114"/>
              <p:cNvSpPr>
                <a:spLocks noChangeShapeType="1"/>
              </p:cNvSpPr>
              <p:nvPr/>
            </p:nvSpPr>
            <p:spPr bwMode="white">
              <a:xfrm>
                <a:off x="1254"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35" name="Line 115"/>
              <p:cNvSpPr>
                <a:spLocks noChangeShapeType="1"/>
              </p:cNvSpPr>
              <p:nvPr/>
            </p:nvSpPr>
            <p:spPr bwMode="white">
              <a:xfrm>
                <a:off x="1482"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36" name="Line 116"/>
              <p:cNvSpPr>
                <a:spLocks noChangeShapeType="1"/>
              </p:cNvSpPr>
              <p:nvPr/>
            </p:nvSpPr>
            <p:spPr bwMode="white">
              <a:xfrm>
                <a:off x="1710"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37" name="Line 117"/>
              <p:cNvSpPr>
                <a:spLocks noChangeShapeType="1"/>
              </p:cNvSpPr>
              <p:nvPr/>
            </p:nvSpPr>
            <p:spPr bwMode="white">
              <a:xfrm>
                <a:off x="1938"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38" name="Line 118"/>
              <p:cNvSpPr>
                <a:spLocks noChangeShapeType="1"/>
              </p:cNvSpPr>
              <p:nvPr/>
            </p:nvSpPr>
            <p:spPr bwMode="white">
              <a:xfrm>
                <a:off x="2166"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39" name="Line 119"/>
              <p:cNvSpPr>
                <a:spLocks noChangeShapeType="1"/>
              </p:cNvSpPr>
              <p:nvPr/>
            </p:nvSpPr>
            <p:spPr bwMode="white">
              <a:xfrm>
                <a:off x="2394"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40" name="Line 120"/>
              <p:cNvSpPr>
                <a:spLocks noChangeShapeType="1"/>
              </p:cNvSpPr>
              <p:nvPr/>
            </p:nvSpPr>
            <p:spPr bwMode="white">
              <a:xfrm>
                <a:off x="2622"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41" name="Line 121"/>
              <p:cNvSpPr>
                <a:spLocks noChangeShapeType="1"/>
              </p:cNvSpPr>
              <p:nvPr/>
            </p:nvSpPr>
            <p:spPr bwMode="white">
              <a:xfrm>
                <a:off x="2850"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42" name="Line 122"/>
              <p:cNvSpPr>
                <a:spLocks noChangeShapeType="1"/>
              </p:cNvSpPr>
              <p:nvPr/>
            </p:nvSpPr>
            <p:spPr bwMode="white">
              <a:xfrm>
                <a:off x="3078"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43" name="Line 123"/>
              <p:cNvSpPr>
                <a:spLocks noChangeShapeType="1"/>
              </p:cNvSpPr>
              <p:nvPr/>
            </p:nvSpPr>
            <p:spPr bwMode="white">
              <a:xfrm>
                <a:off x="3306"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44" name="Line 124"/>
              <p:cNvSpPr>
                <a:spLocks noChangeShapeType="1"/>
              </p:cNvSpPr>
              <p:nvPr/>
            </p:nvSpPr>
            <p:spPr bwMode="white">
              <a:xfrm>
                <a:off x="3534"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45" name="Line 125"/>
              <p:cNvSpPr>
                <a:spLocks noChangeShapeType="1"/>
              </p:cNvSpPr>
              <p:nvPr/>
            </p:nvSpPr>
            <p:spPr bwMode="white">
              <a:xfrm>
                <a:off x="3762"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46" name="Line 126"/>
              <p:cNvSpPr>
                <a:spLocks noChangeShapeType="1"/>
              </p:cNvSpPr>
              <p:nvPr/>
            </p:nvSpPr>
            <p:spPr bwMode="white">
              <a:xfrm>
                <a:off x="3990"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47" name="Line 127"/>
              <p:cNvSpPr>
                <a:spLocks noChangeShapeType="1"/>
              </p:cNvSpPr>
              <p:nvPr/>
            </p:nvSpPr>
            <p:spPr bwMode="white">
              <a:xfrm>
                <a:off x="4218"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48" name="Line 128"/>
              <p:cNvSpPr>
                <a:spLocks noChangeShapeType="1"/>
              </p:cNvSpPr>
              <p:nvPr/>
            </p:nvSpPr>
            <p:spPr bwMode="white">
              <a:xfrm>
                <a:off x="4446"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49" name="Line 129"/>
              <p:cNvSpPr>
                <a:spLocks noChangeShapeType="1"/>
              </p:cNvSpPr>
              <p:nvPr/>
            </p:nvSpPr>
            <p:spPr bwMode="white">
              <a:xfrm>
                <a:off x="4674"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50" name="Line 130"/>
              <p:cNvSpPr>
                <a:spLocks noChangeShapeType="1"/>
              </p:cNvSpPr>
              <p:nvPr/>
            </p:nvSpPr>
            <p:spPr bwMode="white">
              <a:xfrm>
                <a:off x="4902"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51" name="Line 131"/>
              <p:cNvSpPr>
                <a:spLocks noChangeShapeType="1"/>
              </p:cNvSpPr>
              <p:nvPr/>
            </p:nvSpPr>
            <p:spPr bwMode="white">
              <a:xfrm>
                <a:off x="5130"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sp>
            <p:nvSpPr>
              <p:cNvPr id="82052" name="Line 132"/>
              <p:cNvSpPr>
                <a:spLocks noChangeShapeType="1"/>
              </p:cNvSpPr>
              <p:nvPr/>
            </p:nvSpPr>
            <p:spPr bwMode="white">
              <a:xfrm>
                <a:off x="5358" y="255"/>
                <a:ext cx="0" cy="418"/>
              </a:xfrm>
              <a:prstGeom prst="line">
                <a:avLst/>
              </a:prstGeom>
              <a:noFill/>
              <a:ln w="9525">
                <a:solidFill>
                  <a:schemeClr val="folHlink"/>
                </a:solidFill>
                <a:round/>
                <a:headEnd/>
                <a:tailEnd/>
              </a:ln>
              <a:effectLst/>
            </p:spPr>
            <p:txBody>
              <a:bodyPr wrap="none" anchor="ctr">
                <a:prstTxWarp prst="textNoShape">
                  <a:avLst/>
                </a:prstTxWarp>
              </a:bodyPr>
              <a:lstStyle/>
              <a:p>
                <a:pPr>
                  <a:defRPr/>
                </a:pPr>
                <a:endParaRPr lang="en-US" dirty="0"/>
              </a:p>
            </p:txBody>
          </p:sp>
        </p:grpSp>
        <p:grpSp>
          <p:nvGrpSpPr>
            <p:cNvPr id="1036" name="Group 133"/>
            <p:cNvGrpSpPr>
              <a:grpSpLocks/>
            </p:cNvGrpSpPr>
            <p:nvPr/>
          </p:nvGrpSpPr>
          <p:grpSpPr bwMode="auto">
            <a:xfrm>
              <a:off x="1208" y="109"/>
              <a:ext cx="3694" cy="423"/>
              <a:chOff x="1034" y="245"/>
              <a:chExt cx="3694" cy="423"/>
            </a:xfrm>
          </p:grpSpPr>
          <p:sp>
            <p:nvSpPr>
              <p:cNvPr id="82054" name="Line 134"/>
              <p:cNvSpPr>
                <a:spLocks noChangeShapeType="1"/>
              </p:cNvSpPr>
              <p:nvPr/>
            </p:nvSpPr>
            <p:spPr bwMode="ltGray">
              <a:xfrm>
                <a:off x="2676" y="246"/>
                <a:ext cx="0" cy="142"/>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55" name="Line 135"/>
              <p:cNvSpPr>
                <a:spLocks noChangeShapeType="1"/>
              </p:cNvSpPr>
              <p:nvPr/>
            </p:nvSpPr>
            <p:spPr bwMode="ltGray">
              <a:xfrm>
                <a:off x="2798" y="468"/>
                <a:ext cx="70" cy="0"/>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56" name="Line 136"/>
              <p:cNvSpPr>
                <a:spLocks noChangeShapeType="1"/>
              </p:cNvSpPr>
              <p:nvPr/>
            </p:nvSpPr>
            <p:spPr bwMode="ltGray">
              <a:xfrm>
                <a:off x="2904" y="486"/>
                <a:ext cx="0" cy="28"/>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57" name="Line 137"/>
              <p:cNvSpPr>
                <a:spLocks noChangeShapeType="1"/>
              </p:cNvSpPr>
              <p:nvPr/>
            </p:nvSpPr>
            <p:spPr bwMode="ltGray">
              <a:xfrm>
                <a:off x="3132" y="586"/>
                <a:ext cx="0" cy="79"/>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58" name="Line 138"/>
              <p:cNvSpPr>
                <a:spLocks noChangeShapeType="1"/>
              </p:cNvSpPr>
              <p:nvPr/>
            </p:nvSpPr>
            <p:spPr bwMode="ltGray">
              <a:xfrm>
                <a:off x="3816" y="358"/>
                <a:ext cx="0" cy="180"/>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59" name="Line 139"/>
              <p:cNvSpPr>
                <a:spLocks noChangeShapeType="1"/>
              </p:cNvSpPr>
              <p:nvPr/>
            </p:nvSpPr>
            <p:spPr bwMode="ltGray">
              <a:xfrm>
                <a:off x="3722" y="468"/>
                <a:ext cx="348" cy="0"/>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60" name="Line 140"/>
              <p:cNvSpPr>
                <a:spLocks noChangeShapeType="1"/>
              </p:cNvSpPr>
              <p:nvPr/>
            </p:nvSpPr>
            <p:spPr bwMode="ltGray">
              <a:xfrm>
                <a:off x="4044" y="372"/>
                <a:ext cx="0" cy="294"/>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61" name="Line 141"/>
              <p:cNvSpPr>
                <a:spLocks noChangeShapeType="1"/>
              </p:cNvSpPr>
              <p:nvPr/>
            </p:nvSpPr>
            <p:spPr bwMode="ltGray">
              <a:xfrm flipV="1">
                <a:off x="4046" y="248"/>
                <a:ext cx="0" cy="50"/>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62" name="Line 142"/>
              <p:cNvSpPr>
                <a:spLocks noChangeShapeType="1"/>
              </p:cNvSpPr>
              <p:nvPr/>
            </p:nvSpPr>
            <p:spPr bwMode="ltGray">
              <a:xfrm flipV="1">
                <a:off x="4272" y="246"/>
                <a:ext cx="0" cy="182"/>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63" name="Line 143"/>
              <p:cNvSpPr>
                <a:spLocks noChangeShapeType="1"/>
              </p:cNvSpPr>
              <p:nvPr/>
            </p:nvSpPr>
            <p:spPr bwMode="ltGray">
              <a:xfrm flipH="1">
                <a:off x="4422" y="468"/>
                <a:ext cx="78" cy="0"/>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64" name="Line 144"/>
              <p:cNvSpPr>
                <a:spLocks noChangeShapeType="1"/>
              </p:cNvSpPr>
              <p:nvPr/>
            </p:nvSpPr>
            <p:spPr bwMode="ltGray">
              <a:xfrm flipH="1">
                <a:off x="4290" y="468"/>
                <a:ext cx="62" cy="0"/>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65" name="Line 145"/>
              <p:cNvSpPr>
                <a:spLocks noChangeShapeType="1"/>
              </p:cNvSpPr>
              <p:nvPr/>
            </p:nvSpPr>
            <p:spPr bwMode="ltGray">
              <a:xfrm flipV="1">
                <a:off x="4500" y="246"/>
                <a:ext cx="0" cy="270"/>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66" name="Line 146"/>
              <p:cNvSpPr>
                <a:spLocks noChangeShapeType="1"/>
              </p:cNvSpPr>
              <p:nvPr/>
            </p:nvSpPr>
            <p:spPr bwMode="ltGray">
              <a:xfrm>
                <a:off x="4728" y="606"/>
                <a:ext cx="0" cy="34"/>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67" name="Line 147"/>
              <p:cNvSpPr>
                <a:spLocks noChangeShapeType="1"/>
              </p:cNvSpPr>
              <p:nvPr/>
            </p:nvSpPr>
            <p:spPr bwMode="ltGray">
              <a:xfrm>
                <a:off x="1992" y="250"/>
                <a:ext cx="0" cy="62"/>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68" name="Line 148"/>
              <p:cNvSpPr>
                <a:spLocks noChangeShapeType="1"/>
              </p:cNvSpPr>
              <p:nvPr/>
            </p:nvSpPr>
            <p:spPr bwMode="ltGray">
              <a:xfrm>
                <a:off x="1764" y="247"/>
                <a:ext cx="0" cy="337"/>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69" name="Line 149"/>
              <p:cNvSpPr>
                <a:spLocks noChangeShapeType="1"/>
              </p:cNvSpPr>
              <p:nvPr/>
            </p:nvSpPr>
            <p:spPr bwMode="ltGray">
              <a:xfrm flipH="1">
                <a:off x="1738" y="468"/>
                <a:ext cx="68" cy="0"/>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70" name="Line 150"/>
              <p:cNvSpPr>
                <a:spLocks noChangeShapeType="1"/>
              </p:cNvSpPr>
              <p:nvPr/>
            </p:nvSpPr>
            <p:spPr bwMode="ltGray">
              <a:xfrm>
                <a:off x="1604" y="468"/>
                <a:ext cx="60" cy="0"/>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71" name="Line 151"/>
              <p:cNvSpPr>
                <a:spLocks noChangeShapeType="1"/>
              </p:cNvSpPr>
              <p:nvPr/>
            </p:nvSpPr>
            <p:spPr bwMode="ltGray">
              <a:xfrm flipH="1">
                <a:off x="1404" y="468"/>
                <a:ext cx="82" cy="0"/>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72" name="Line 152"/>
              <p:cNvSpPr>
                <a:spLocks noChangeShapeType="1"/>
              </p:cNvSpPr>
              <p:nvPr/>
            </p:nvSpPr>
            <p:spPr bwMode="ltGray">
              <a:xfrm>
                <a:off x="1034" y="468"/>
                <a:ext cx="348" cy="0"/>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73" name="Line 153"/>
              <p:cNvSpPr>
                <a:spLocks noChangeShapeType="1"/>
              </p:cNvSpPr>
              <p:nvPr/>
            </p:nvSpPr>
            <p:spPr bwMode="ltGray">
              <a:xfrm>
                <a:off x="1306" y="370"/>
                <a:ext cx="0" cy="298"/>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74" name="Line 154"/>
              <p:cNvSpPr>
                <a:spLocks noChangeShapeType="1"/>
              </p:cNvSpPr>
              <p:nvPr/>
            </p:nvSpPr>
            <p:spPr bwMode="ltGray">
              <a:xfrm>
                <a:off x="1080" y="388"/>
                <a:ext cx="0" cy="156"/>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75" name="Line 155"/>
              <p:cNvSpPr>
                <a:spLocks noChangeShapeType="1"/>
              </p:cNvSpPr>
              <p:nvPr/>
            </p:nvSpPr>
            <p:spPr bwMode="ltGray">
              <a:xfrm flipH="1" flipV="1">
                <a:off x="1308" y="245"/>
                <a:ext cx="0" cy="27"/>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76" name="Line 156"/>
              <p:cNvSpPr>
                <a:spLocks noChangeShapeType="1"/>
              </p:cNvSpPr>
              <p:nvPr/>
            </p:nvSpPr>
            <p:spPr bwMode="ltGray">
              <a:xfrm>
                <a:off x="1536" y="316"/>
                <a:ext cx="0" cy="96"/>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77" name="Line 157"/>
              <p:cNvSpPr>
                <a:spLocks noChangeShapeType="1"/>
              </p:cNvSpPr>
              <p:nvPr/>
            </p:nvSpPr>
            <p:spPr bwMode="ltGray">
              <a:xfrm flipV="1">
                <a:off x="1536" y="247"/>
                <a:ext cx="0" cy="22"/>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sp>
            <p:nvSpPr>
              <p:cNvPr id="82078" name="Line 158"/>
              <p:cNvSpPr>
                <a:spLocks noChangeShapeType="1"/>
              </p:cNvSpPr>
              <p:nvPr/>
            </p:nvSpPr>
            <p:spPr bwMode="ltGray">
              <a:xfrm>
                <a:off x="4095" y="467"/>
                <a:ext cx="80" cy="0"/>
              </a:xfrm>
              <a:prstGeom prst="line">
                <a:avLst/>
              </a:prstGeom>
              <a:noFill/>
              <a:ln w="9525">
                <a:solidFill>
                  <a:schemeClr val="hlink"/>
                </a:solidFill>
                <a:round/>
                <a:headEnd/>
                <a:tailEnd/>
              </a:ln>
              <a:effectLst/>
            </p:spPr>
            <p:txBody>
              <a:bodyPr wrap="none" anchor="ctr">
                <a:prstTxWarp prst="textNoShape">
                  <a:avLst/>
                </a:prstTxWarp>
              </a:bodyPr>
              <a:lstStyle/>
              <a:p>
                <a:pPr>
                  <a:defRPr/>
                </a:pPr>
                <a:endParaRPr lang="en-US" dirty="0"/>
              </a:p>
            </p:txBody>
          </p:sp>
        </p:grpSp>
      </p:grpSp>
    </p:spTree>
  </p:cSld>
  <p:clrMap bg1="lt1" tx1="dk1" bg2="lt2" tx2="dk2" accent1="accent1" accent2="accent2" accent3="accent3" accent4="accent4" accent5="accent5" accent6="accent6" hlink="hlink" folHlink="folHlink"/>
  <p:sldLayoutIdLst>
    <p:sldLayoutId id="2147483736"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rtl="0" eaLnBrk="0" fontAlgn="base" hangingPunct="0">
        <a:spcBef>
          <a:spcPct val="0"/>
        </a:spcBef>
        <a:spcAft>
          <a:spcPct val="0"/>
        </a:spcAft>
        <a:defRPr sz="4400" i="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i="1">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i="1">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i="1">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i="1">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i="1">
          <a:solidFill>
            <a:schemeClr val="tx2"/>
          </a:solidFill>
          <a:latin typeface="Times New Roman" charset="0"/>
        </a:defRPr>
      </a:lvl6pPr>
      <a:lvl7pPr marL="914400" algn="l" rtl="0" fontAlgn="base">
        <a:spcBef>
          <a:spcPct val="0"/>
        </a:spcBef>
        <a:spcAft>
          <a:spcPct val="0"/>
        </a:spcAft>
        <a:defRPr sz="4400" i="1">
          <a:solidFill>
            <a:schemeClr val="tx2"/>
          </a:solidFill>
          <a:latin typeface="Times New Roman" charset="0"/>
        </a:defRPr>
      </a:lvl7pPr>
      <a:lvl8pPr marL="1371600" algn="l" rtl="0" fontAlgn="base">
        <a:spcBef>
          <a:spcPct val="0"/>
        </a:spcBef>
        <a:spcAft>
          <a:spcPct val="0"/>
        </a:spcAft>
        <a:defRPr sz="4400" i="1">
          <a:solidFill>
            <a:schemeClr val="tx2"/>
          </a:solidFill>
          <a:latin typeface="Times New Roman" charset="0"/>
        </a:defRPr>
      </a:lvl8pPr>
      <a:lvl9pPr marL="1828800" algn="l"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75000"/>
        <a:buBlip>
          <a:blip r:embed="rId15"/>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6.tiff"/></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df"/><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676400" y="1828800"/>
            <a:ext cx="7467600" cy="2362200"/>
          </a:xfrm>
        </p:spPr>
        <p:txBody>
          <a:bodyPr/>
          <a:lstStyle/>
          <a:p>
            <a:pPr eaLnBrk="1" hangingPunct="1"/>
            <a:r>
              <a:rPr lang="en-US" sz="4000" b="1" dirty="0" smtClean="0"/>
              <a:t>Preserving ETDs:</a:t>
            </a:r>
            <a:r>
              <a:rPr lang="en-US" sz="4000" dirty="0" smtClean="0"/>
              <a:t/>
            </a:r>
            <a:br>
              <a:rPr lang="en-US" sz="4000" dirty="0" smtClean="0"/>
            </a:br>
            <a:r>
              <a:rPr lang="en-US" sz="3600" dirty="0" smtClean="0"/>
              <a:t>NDLTD </a:t>
            </a:r>
            <a:r>
              <a:rPr lang="en-US" sz="3600" dirty="0" smtClean="0"/>
              <a:t>&amp; MetaArchive</a:t>
            </a:r>
            <a:r>
              <a:rPr lang="en-US" sz="3600" dirty="0" smtClean="0"/>
              <a:t> Collaboration</a:t>
            </a:r>
            <a:endParaRPr lang="en-US" sz="3600" dirty="0" smtClean="0"/>
          </a:p>
        </p:txBody>
      </p:sp>
      <p:sp>
        <p:nvSpPr>
          <p:cNvPr id="15363" name="Rectangle 3"/>
          <p:cNvSpPr>
            <a:spLocks noGrp="1" noChangeArrowheads="1"/>
          </p:cNvSpPr>
          <p:nvPr>
            <p:ph type="subTitle" idx="1"/>
          </p:nvPr>
        </p:nvSpPr>
        <p:spPr>
          <a:xfrm>
            <a:off x="1828800" y="4267200"/>
            <a:ext cx="6934200" cy="1600200"/>
          </a:xfrm>
        </p:spPr>
        <p:txBody>
          <a:bodyPr/>
          <a:lstStyle/>
          <a:p>
            <a:pPr eaLnBrk="1" hangingPunct="1"/>
            <a:r>
              <a:rPr lang="en-US" sz="2400" dirty="0"/>
              <a:t>Gail McMillan</a:t>
            </a:r>
          </a:p>
          <a:p>
            <a:pPr eaLnBrk="1" hangingPunct="1"/>
            <a:r>
              <a:rPr lang="en-US" sz="2400" dirty="0"/>
              <a:t>Digital Library and Archives,</a:t>
            </a:r>
            <a:r>
              <a:rPr lang="en-US" sz="2400" dirty="0" smtClean="0"/>
              <a:t> Virginia Tech</a:t>
            </a:r>
          </a:p>
          <a:p>
            <a:pPr eaLnBrk="1" hangingPunct="1"/>
            <a:endParaRPr lang="en-US" sz="2400" dirty="0" smtClean="0"/>
          </a:p>
          <a:p>
            <a:pPr eaLnBrk="1" hangingPunct="1"/>
            <a:r>
              <a:rPr lang="en-US" sz="2400" dirty="0" smtClean="0"/>
              <a:t>Newcomers’ Workshop @ USETDA 2012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799" y="1143000"/>
            <a:ext cx="7332663" cy="930275"/>
          </a:xfrm>
        </p:spPr>
        <p:txBody>
          <a:bodyPr/>
          <a:lstStyle/>
          <a:p>
            <a:pPr eaLnBrk="1" hangingPunct="1"/>
            <a:r>
              <a:rPr lang="en-US" sz="4000" dirty="0" smtClean="0"/>
              <a:t>ETD </a:t>
            </a:r>
            <a:r>
              <a:rPr lang="en-US" sz="4000" dirty="0" smtClean="0"/>
              <a:t>Preservation Survey</a:t>
            </a:r>
          </a:p>
        </p:txBody>
      </p:sp>
      <p:sp>
        <p:nvSpPr>
          <p:cNvPr id="34819" name="Rectangle 3"/>
          <p:cNvSpPr>
            <a:spLocks noGrp="1" noChangeArrowheads="1"/>
          </p:cNvSpPr>
          <p:nvPr>
            <p:ph type="body" idx="1"/>
          </p:nvPr>
        </p:nvSpPr>
        <p:spPr>
          <a:xfrm>
            <a:off x="685800" y="2286000"/>
            <a:ext cx="7772400" cy="3962400"/>
          </a:xfrm>
        </p:spPr>
        <p:txBody>
          <a:bodyPr/>
          <a:lstStyle/>
          <a:p>
            <a:pPr eaLnBrk="1" hangingPunct="1"/>
            <a:r>
              <a:rPr lang="en-US" b="1" dirty="0" smtClean="0">
                <a:latin typeface="Times" charset="0"/>
                <a:ea typeface="Times" charset="0"/>
                <a:cs typeface="Times" charset="0"/>
              </a:rPr>
              <a:t>73% did NOT have a preservation plan</a:t>
            </a:r>
          </a:p>
          <a:p>
            <a:pPr eaLnBrk="1" hangingPunct="1"/>
            <a:r>
              <a:rPr lang="en-US" dirty="0" smtClean="0">
                <a:latin typeface="Times" charset="0"/>
                <a:ea typeface="Times" charset="0"/>
                <a:cs typeface="Times" charset="0"/>
              </a:rPr>
              <a:t>92</a:t>
            </a:r>
            <a:r>
              <a:rPr lang="en-US" dirty="0" smtClean="0">
                <a:latin typeface="Times" charset="0"/>
                <a:ea typeface="Times" charset="0"/>
                <a:cs typeface="Times" charset="0"/>
              </a:rPr>
              <a:t>% interested in </a:t>
            </a:r>
            <a:r>
              <a:rPr lang="en-US" dirty="0" smtClean="0">
                <a:latin typeface="Times" charset="0"/>
                <a:ea typeface="Times" charset="0"/>
                <a:cs typeface="Times" charset="0"/>
              </a:rPr>
              <a:t>the Networked Digital Library of Theses and </a:t>
            </a:r>
            <a:r>
              <a:rPr lang="en-US" dirty="0" smtClean="0">
                <a:latin typeface="Times" charset="0"/>
                <a:ea typeface="Times" charset="0"/>
                <a:cs typeface="Times" charset="0"/>
              </a:rPr>
              <a:t>Dissertations + MetaArch</a:t>
            </a:r>
            <a:r>
              <a:rPr lang="en-US" dirty="0" smtClean="0">
                <a:latin typeface="Times" charset="0"/>
                <a:ea typeface="Times" charset="0"/>
                <a:cs typeface="Times" charset="0"/>
              </a:rPr>
              <a:t>ive Cooperative</a:t>
            </a:r>
          </a:p>
          <a:p>
            <a:pPr eaLnBrk="1" hangingPunct="1">
              <a:buNone/>
            </a:pPr>
            <a:r>
              <a:rPr lang="en-US" dirty="0" smtClean="0">
                <a:latin typeface="Times" charset="0"/>
                <a:ea typeface="Times" charset="0"/>
                <a:cs typeface="Times" charset="0"/>
              </a:rPr>
              <a:t>   </a:t>
            </a:r>
            <a:r>
              <a:rPr lang="en-US" dirty="0" smtClean="0">
                <a:latin typeface="Times" charset="0"/>
                <a:ea typeface="Times" charset="0"/>
                <a:cs typeface="Times" charset="0"/>
              </a:rPr>
              <a:t>preservation </a:t>
            </a:r>
            <a:r>
              <a:rPr lang="en-US" dirty="0" smtClean="0">
                <a:latin typeface="Times" charset="0"/>
                <a:ea typeface="Times" charset="0"/>
                <a:cs typeface="Times" charset="0"/>
              </a:rPr>
              <a:t>strategy</a:t>
            </a:r>
          </a:p>
          <a:p>
            <a:pPr eaLnBrk="1" hangingPunct="1"/>
            <a:endParaRPr lang="en-US" dirty="0" smtClean="0"/>
          </a:p>
          <a:p>
            <a:pPr eaLnBrk="1" hangingPunct="1"/>
            <a:endParaRPr lang="en-US" dirty="0"/>
          </a:p>
        </p:txBody>
      </p:sp>
      <p:pic>
        <p:nvPicPr>
          <p:cNvPr id="34820" name="Picture 5"/>
          <p:cNvPicPr>
            <a:picLocks noChangeAspect="1"/>
          </p:cNvPicPr>
          <p:nvPr/>
        </p:nvPicPr>
        <p:blipFill>
          <a:blip r:embed="rId3"/>
          <a:srcRect/>
          <a:stretch>
            <a:fillRect/>
          </a:stretch>
        </p:blipFill>
        <p:spPr bwMode="auto">
          <a:xfrm>
            <a:off x="6781800" y="4724400"/>
            <a:ext cx="2197100" cy="193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itle 3"/>
          <p:cNvSpPr>
            <a:spLocks noGrp="1"/>
          </p:cNvSpPr>
          <p:nvPr>
            <p:ph type="title"/>
          </p:nvPr>
        </p:nvSpPr>
        <p:spPr>
          <a:xfrm>
            <a:off x="609600" y="152400"/>
            <a:ext cx="7772400" cy="304800"/>
          </a:xfrm>
        </p:spPr>
        <p:txBody>
          <a:bodyPr/>
          <a:lstStyle/>
          <a:p>
            <a:pPr algn="ctr"/>
            <a:r>
              <a:rPr lang="en-US" sz="2400" dirty="0" smtClean="0">
                <a:solidFill>
                  <a:srgbClr val="000000"/>
                </a:solidFill>
              </a:rPr>
              <a:t>http://www.ndltd.org</a:t>
            </a:r>
          </a:p>
        </p:txBody>
      </p:sp>
      <p:pic>
        <p:nvPicPr>
          <p:cNvPr id="4" name="Picture 3" descr="NDLTDhp20120608.tiff"/>
          <p:cNvPicPr>
            <a:picLocks noChangeAspect="1"/>
          </p:cNvPicPr>
          <p:nvPr/>
        </p:nvPicPr>
        <p:blipFill>
          <a:blip r:embed="rId3"/>
          <a:stretch>
            <a:fillRect/>
          </a:stretch>
        </p:blipFill>
        <p:spPr>
          <a:xfrm>
            <a:off x="0" y="605592"/>
            <a:ext cx="9144000" cy="625240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9" name="Title 15"/>
          <p:cNvSpPr>
            <a:spLocks noGrp="1"/>
          </p:cNvSpPr>
          <p:nvPr>
            <p:ph type="title"/>
          </p:nvPr>
        </p:nvSpPr>
        <p:spPr>
          <a:xfrm>
            <a:off x="609600" y="228600"/>
            <a:ext cx="7772400" cy="228600"/>
          </a:xfrm>
        </p:spPr>
        <p:txBody>
          <a:bodyPr/>
          <a:lstStyle/>
          <a:p>
            <a:pPr algn="ctr" eaLnBrk="1" hangingPunct="1"/>
            <a:r>
              <a:rPr lang="en-US" sz="2400" dirty="0" smtClean="0">
                <a:solidFill>
                  <a:srgbClr val="000000"/>
                </a:solidFill>
              </a:rPr>
              <a:t>http://www.metaarchive.org</a:t>
            </a:r>
          </a:p>
        </p:txBody>
      </p:sp>
      <p:pic>
        <p:nvPicPr>
          <p:cNvPr id="6" name="Picture 5" descr="MetaArchivehp.tiff"/>
          <p:cNvPicPr>
            <a:picLocks noChangeAspect="1"/>
          </p:cNvPicPr>
          <p:nvPr/>
        </p:nvPicPr>
        <p:blipFill>
          <a:blip r:embed="rId3"/>
          <a:stretch>
            <a:fillRect/>
          </a:stretch>
        </p:blipFill>
        <p:spPr>
          <a:xfrm>
            <a:off x="1371600" y="533400"/>
            <a:ext cx="6615721" cy="6324600"/>
          </a:xfrm>
          <a:prstGeom prst="rect">
            <a:avLst/>
          </a:prstGeom>
        </p:spPr>
      </p:pic>
      <p:pic>
        <p:nvPicPr>
          <p:cNvPr id="7" name="Picture 6"/>
          <p:cNvPicPr>
            <a:picLocks noChangeAspect="1"/>
          </p:cNvPicPr>
          <p:nvPr/>
        </p:nvPicPr>
        <p:blipFill>
          <a:blip r:embed="rId4"/>
          <a:stretch>
            <a:fillRect/>
          </a:stretch>
        </p:blipFill>
        <p:spPr>
          <a:xfrm>
            <a:off x="1676400" y="5181600"/>
            <a:ext cx="1645227" cy="14478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9699" name="Title 15"/>
          <p:cNvSpPr>
            <a:spLocks noGrp="1"/>
          </p:cNvSpPr>
          <p:nvPr>
            <p:ph type="title"/>
          </p:nvPr>
        </p:nvSpPr>
        <p:spPr>
          <a:xfrm>
            <a:off x="609600" y="228600"/>
            <a:ext cx="7772400" cy="228600"/>
          </a:xfrm>
        </p:spPr>
        <p:txBody>
          <a:bodyPr/>
          <a:lstStyle/>
          <a:p>
            <a:pPr algn="ctr" eaLnBrk="1" hangingPunct="1"/>
            <a:r>
              <a:rPr lang="en-US" sz="2400" dirty="0" smtClean="0">
                <a:solidFill>
                  <a:srgbClr val="000000"/>
                </a:solidFill>
              </a:rPr>
              <a:t>http://www.metaarchive.org</a:t>
            </a:r>
          </a:p>
        </p:txBody>
      </p:sp>
      <p:pic>
        <p:nvPicPr>
          <p:cNvPr id="5" name="Picture 4" descr="MetaArchiveMemPageRev.tiff"/>
          <p:cNvPicPr>
            <a:picLocks noChangeAspect="1"/>
          </p:cNvPicPr>
          <p:nvPr/>
        </p:nvPicPr>
        <p:blipFill>
          <a:blip r:embed="rId3"/>
          <a:stretch>
            <a:fillRect/>
          </a:stretch>
        </p:blipFill>
        <p:spPr>
          <a:xfrm>
            <a:off x="1828800" y="609600"/>
            <a:ext cx="5616047" cy="62484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rgbClr val="FFFDF7"/>
        </a:solidFill>
        <a:effectLst/>
      </p:bgPr>
    </p:bg>
    <p:spTree>
      <p:nvGrpSpPr>
        <p:cNvPr id="1" name=""/>
        <p:cNvGrpSpPr/>
        <p:nvPr/>
      </p:nvGrpSpPr>
      <p:grpSpPr>
        <a:xfrm>
          <a:off x="0" y="0"/>
          <a:ext cx="0" cy="0"/>
          <a:chOff x="0" y="0"/>
          <a:chExt cx="0" cy="0"/>
        </a:xfrm>
      </p:grpSpPr>
      <p:pic>
        <p:nvPicPr>
          <p:cNvPr id="38914" name="Content Placeholder 2" descr="ETD-dbFlowDiagramWithMetaArchive 1.ai"/>
          <p:cNvPicPr>
            <a:picLocks noChangeAspect="1"/>
          </p:cNvPicPr>
          <p:nvPr/>
        </p:nvPicPr>
        <p:blipFill>
          <a:blip r:embed="rId3"/>
          <a:srcRect l="-39189" r="-39189"/>
          <a:stretch>
            <a:fillRect/>
          </a:stretch>
        </p:blipFill>
        <p:spPr bwMode="auto">
          <a:xfrm>
            <a:off x="-457200" y="0"/>
            <a:ext cx="10140950" cy="7356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rgbClr val="FFFDF7"/>
        </a:solidFill>
        <a:effectLst/>
      </p:bgPr>
    </p:bg>
    <p:spTree>
      <p:nvGrpSpPr>
        <p:cNvPr id="1" name=""/>
        <p:cNvGrpSpPr/>
        <p:nvPr/>
      </p:nvGrpSpPr>
      <p:grpSpPr>
        <a:xfrm>
          <a:off x="0" y="0"/>
          <a:ext cx="0" cy="0"/>
          <a:chOff x="0" y="0"/>
          <a:chExt cx="0" cy="0"/>
        </a:xfrm>
      </p:grpSpPr>
      <p:pic>
        <p:nvPicPr>
          <p:cNvPr id="2" name="Picture 1" descr="ETDMetaADiagram.tiff"/>
          <p:cNvPicPr>
            <a:picLocks noChangeAspect="1"/>
          </p:cNvPicPr>
          <p:nvPr/>
        </p:nvPicPr>
        <p:blipFill>
          <a:blip r:embed="rId3"/>
          <a:stretch>
            <a:fillRect/>
          </a:stretch>
        </p:blipFill>
        <p:spPr>
          <a:xfrm>
            <a:off x="1249250" y="0"/>
            <a:ext cx="6645499"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Why participate in the MetaArchive?</a:t>
            </a:r>
            <a:endParaRPr lang="en-US" sz="4000" dirty="0"/>
          </a:p>
        </p:txBody>
      </p:sp>
      <p:sp>
        <p:nvSpPr>
          <p:cNvPr id="3" name="Content Placeholder 2"/>
          <p:cNvSpPr>
            <a:spLocks noGrp="1"/>
          </p:cNvSpPr>
          <p:nvPr>
            <p:ph idx="1"/>
          </p:nvPr>
        </p:nvSpPr>
        <p:spPr/>
        <p:txBody>
          <a:bodyPr/>
          <a:lstStyle/>
          <a:p>
            <a:pPr marL="0" indent="0">
              <a:buNone/>
            </a:pPr>
            <a:r>
              <a:rPr lang="en-US" sz="2800" dirty="0" smtClean="0"/>
              <a:t>The MetaArchive has proven that community-based and community-governed approaches to digital preservation work. The MetaArchive and its community of contributors and innovators have pioneered administrative, legal, and technology strategies that demonstrate sustainable techniques and secure the enduring preservation of irreplaceable cultural resources and memories.</a:t>
            </a:r>
            <a:endParaRPr lang="en-US" sz="2800"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2" name="Picture 1" descr="IMLS_Project_TxETDA_Poster201202.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46063" y="930275"/>
            <a:ext cx="8516937" cy="1143000"/>
          </a:xfrm>
        </p:spPr>
        <p:txBody>
          <a:bodyPr/>
          <a:lstStyle/>
          <a:p>
            <a:pPr eaLnBrk="1" hangingPunct="1"/>
            <a:r>
              <a:rPr lang="en-US" sz="4000" dirty="0" smtClean="0"/>
              <a:t>MetaArchive and ETD Preservation</a:t>
            </a:r>
          </a:p>
        </p:txBody>
      </p:sp>
      <p:sp>
        <p:nvSpPr>
          <p:cNvPr id="91139" name="Rectangle 3"/>
          <p:cNvSpPr>
            <a:spLocks noGrp="1" noChangeArrowheads="1"/>
          </p:cNvSpPr>
          <p:nvPr>
            <p:ph type="body" idx="1"/>
          </p:nvPr>
        </p:nvSpPr>
        <p:spPr/>
        <p:txBody>
          <a:bodyPr/>
          <a:lstStyle/>
          <a:p>
            <a:pPr eaLnBrk="1" hangingPunct="1">
              <a:defRPr/>
            </a:pPr>
            <a:r>
              <a:rPr lang="en-US" dirty="0" smtClean="0">
                <a:latin typeface="Times"/>
                <a:ea typeface="+mn-ea"/>
                <a:cs typeface="Times"/>
              </a:rPr>
              <a:t>Recovery:</a:t>
            </a:r>
            <a:r>
              <a:rPr lang="en-US" dirty="0" smtClean="0">
                <a:latin typeface="Times"/>
                <a:ea typeface="+mn-ea"/>
                <a:cs typeface="Times"/>
              </a:rPr>
              <a:t> </a:t>
            </a:r>
          </a:p>
          <a:p>
            <a:pPr lvl="1" eaLnBrk="1" hangingPunct="1">
              <a:defRPr/>
            </a:pPr>
            <a:r>
              <a:rPr lang="en-US" dirty="0" smtClean="0">
                <a:latin typeface="Times"/>
                <a:ea typeface="+mn-ea"/>
                <a:cs typeface="Times"/>
              </a:rPr>
              <a:t>P</a:t>
            </a:r>
            <a:r>
              <a:rPr lang="en-US" dirty="0" smtClean="0">
                <a:latin typeface="Times"/>
                <a:ea typeface="+mn-ea"/>
                <a:cs typeface="Times"/>
              </a:rPr>
              <a:t>lan </a:t>
            </a:r>
            <a:r>
              <a:rPr lang="en-US" dirty="0" smtClean="0">
                <a:latin typeface="Times"/>
                <a:ea typeface="+mn-ea"/>
                <a:cs typeface="Times"/>
              </a:rPr>
              <a:t>for it; don’t put off for another </a:t>
            </a:r>
            <a:r>
              <a:rPr lang="en-US" dirty="0" smtClean="0">
                <a:latin typeface="Times"/>
                <a:ea typeface="+mn-ea"/>
                <a:cs typeface="Times"/>
              </a:rPr>
              <a:t>day.</a:t>
            </a:r>
          </a:p>
          <a:p>
            <a:pPr eaLnBrk="1" hangingPunct="1">
              <a:defRPr/>
            </a:pPr>
            <a:r>
              <a:rPr lang="en-US" dirty="0" smtClean="0">
                <a:latin typeface="Times"/>
                <a:ea typeface="+mn-ea"/>
                <a:cs typeface="Times"/>
              </a:rPr>
              <a:t>Collaboration:</a:t>
            </a:r>
            <a:r>
              <a:rPr lang="en-US" dirty="0" smtClean="0">
                <a:latin typeface="Times"/>
                <a:ea typeface="+mn-ea"/>
                <a:cs typeface="Times"/>
              </a:rPr>
              <a:t> </a:t>
            </a:r>
          </a:p>
          <a:p>
            <a:pPr lvl="1" eaLnBrk="1" hangingPunct="1">
              <a:defRPr/>
            </a:pPr>
            <a:r>
              <a:rPr lang="en-US" dirty="0" smtClean="0">
                <a:latin typeface="Times"/>
                <a:ea typeface="+mn-ea"/>
                <a:cs typeface="Times"/>
              </a:rPr>
              <a:t>E</a:t>
            </a:r>
            <a:r>
              <a:rPr lang="en-US" dirty="0" smtClean="0">
                <a:latin typeface="Times"/>
                <a:ea typeface="+mn-ea"/>
                <a:cs typeface="Times"/>
              </a:rPr>
              <a:t>verybody </a:t>
            </a:r>
            <a:r>
              <a:rPr lang="en-US" dirty="0" smtClean="0">
                <a:latin typeface="Times"/>
                <a:ea typeface="+mn-ea"/>
                <a:cs typeface="Times"/>
              </a:rPr>
              <a:t>participates and everybody benefits</a:t>
            </a:r>
          </a:p>
          <a:p>
            <a:pPr eaLnBrk="1" hangingPunct="1">
              <a:defRPr/>
            </a:pPr>
            <a:endParaRPr lang="en-US" dirty="0" smtClean="0">
              <a:latin typeface="Times"/>
              <a:ea typeface="+mn-ea"/>
              <a:cs typeface="Times"/>
            </a:endParaRPr>
          </a:p>
          <a:p>
            <a:pPr marL="514350" indent="-514350" eaLnBrk="1" hangingPunct="1">
              <a:buNone/>
              <a:defRPr/>
            </a:pPr>
            <a:r>
              <a:rPr lang="en-US" dirty="0" smtClean="0">
                <a:latin typeface="Times"/>
                <a:ea typeface="+mn-ea"/>
                <a:cs typeface="Times"/>
              </a:rPr>
              <a:t>Contact: Gail McMillan </a:t>
            </a:r>
            <a:r>
              <a:rPr lang="en-US" dirty="0" err="1" smtClean="0">
                <a:latin typeface="Times"/>
                <a:ea typeface="+mn-ea"/>
                <a:cs typeface="Times"/>
              </a:rPr>
              <a:t>gailmac@vt.edu</a:t>
            </a:r>
            <a:endParaRPr lang="en-US" dirty="0">
              <a:latin typeface="Times"/>
              <a:ea typeface="+mn-ea"/>
              <a:cs typeface="Time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799" y="930275"/>
            <a:ext cx="7332663" cy="1143000"/>
          </a:xfrm>
        </p:spPr>
        <p:txBody>
          <a:bodyPr/>
          <a:lstStyle/>
          <a:p>
            <a:pPr eaLnBrk="1" hangingPunct="1"/>
            <a:r>
              <a:rPr lang="en-US" sz="4000" dirty="0" smtClean="0"/>
              <a:t>What is Digital Preservation?</a:t>
            </a:r>
          </a:p>
        </p:txBody>
      </p:sp>
      <p:sp>
        <p:nvSpPr>
          <p:cNvPr id="19459" name="Rectangle 3"/>
          <p:cNvSpPr>
            <a:spLocks noGrp="1" noChangeArrowheads="1"/>
          </p:cNvSpPr>
          <p:nvPr>
            <p:ph type="body" idx="1"/>
          </p:nvPr>
        </p:nvSpPr>
        <p:spPr>
          <a:xfrm>
            <a:off x="838200" y="1905000"/>
            <a:ext cx="7543800" cy="4191000"/>
          </a:xfrm>
        </p:spPr>
        <p:txBody>
          <a:bodyPr/>
          <a:lstStyle/>
          <a:p>
            <a:pPr eaLnBrk="1" hangingPunct="1"/>
            <a:r>
              <a:rPr lang="en-US" dirty="0" smtClean="0">
                <a:latin typeface="Times New Roman" charset="0"/>
              </a:rPr>
              <a:t>Systematic management of digital works </a:t>
            </a:r>
            <a:r>
              <a:rPr lang="en-US" i="1" dirty="0" smtClean="0">
                <a:latin typeface="Times New Roman" charset="0"/>
              </a:rPr>
              <a:t>over an indefinite period of time</a:t>
            </a:r>
            <a:r>
              <a:rPr lang="en-US" dirty="0" smtClean="0">
                <a:latin typeface="Times New Roman" charset="0"/>
              </a:rPr>
              <a:t> </a:t>
            </a:r>
            <a:endParaRPr lang="en-US" sz="2800" dirty="0" smtClean="0">
              <a:latin typeface="Times New Roman" charset="0"/>
            </a:endParaRPr>
          </a:p>
          <a:p>
            <a:pPr marL="749300" lvl="1" indent="-292100" eaLnBrk="1" hangingPunct="1">
              <a:buSzPct val="150000"/>
              <a:buFont typeface="Wingdings" charset="2"/>
              <a:buChar char="§"/>
            </a:pPr>
            <a:r>
              <a:rPr lang="en-US" dirty="0" smtClean="0">
                <a:latin typeface="Times New Roman" charset="0"/>
              </a:rPr>
              <a:t>Processes and activities that ensure the continued access to works in digital formats </a:t>
            </a:r>
          </a:p>
          <a:p>
            <a:pPr marL="749300" lvl="1" indent="-292100" eaLnBrk="1" hangingPunct="1">
              <a:buSzPct val="150000"/>
              <a:buFont typeface="Wingdings" charset="2"/>
              <a:buChar char="§"/>
            </a:pPr>
            <a:r>
              <a:rPr lang="en-US" dirty="0" smtClean="0">
                <a:latin typeface="Times New Roman" charset="0"/>
              </a:rPr>
              <a:t>Requires ongoing attention--constant input of resources: effort, time, money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61999" y="930275"/>
            <a:ext cx="7256463" cy="1143000"/>
          </a:xfrm>
        </p:spPr>
        <p:txBody>
          <a:bodyPr/>
          <a:lstStyle/>
          <a:p>
            <a:pPr eaLnBrk="1" hangingPunct="1"/>
            <a:r>
              <a:rPr lang="en-US" sz="4000" dirty="0" smtClean="0"/>
              <a:t>Backups ≠ Digital Preservation</a:t>
            </a:r>
          </a:p>
        </p:txBody>
      </p:sp>
      <p:sp>
        <p:nvSpPr>
          <p:cNvPr id="20483" name="Rectangle 3"/>
          <p:cNvSpPr>
            <a:spLocks noGrp="1" noChangeArrowheads="1"/>
          </p:cNvSpPr>
          <p:nvPr>
            <p:ph type="body" idx="1"/>
          </p:nvPr>
        </p:nvSpPr>
        <p:spPr>
          <a:xfrm>
            <a:off x="914400" y="2133600"/>
            <a:ext cx="7772400" cy="3962400"/>
          </a:xfrm>
        </p:spPr>
        <p:txBody>
          <a:bodyPr/>
          <a:lstStyle/>
          <a:p>
            <a:pPr marL="406400" indent="-406400" eaLnBrk="1" hangingPunct="1">
              <a:lnSpc>
                <a:spcPct val="90000"/>
              </a:lnSpc>
              <a:defRPr/>
            </a:pPr>
            <a:r>
              <a:rPr lang="en-US" dirty="0" smtClean="0">
                <a:latin typeface="Times New Roman" pitchFamily="-65" charset="0"/>
              </a:rPr>
              <a:t>Backups are tactical measures</a:t>
            </a:r>
          </a:p>
          <a:p>
            <a:pPr marL="806450" lvl="1" indent="-406400" eaLnBrk="1" hangingPunct="1">
              <a:lnSpc>
                <a:spcPct val="90000"/>
              </a:lnSpc>
              <a:defRPr/>
            </a:pPr>
            <a:r>
              <a:rPr lang="en-US" dirty="0" smtClean="0">
                <a:latin typeface="Times New Roman" pitchFamily="-65" charset="0"/>
              </a:rPr>
              <a:t>Make </a:t>
            </a:r>
            <a:r>
              <a:rPr lang="en-US" dirty="0">
                <a:latin typeface="Times New Roman" pitchFamily="-65" charset="0"/>
              </a:rPr>
              <a:t>copies to restore</a:t>
            </a:r>
            <a:r>
              <a:rPr lang="en-US" dirty="0" smtClean="0">
                <a:latin typeface="Times New Roman" pitchFamily="-65" charset="0"/>
              </a:rPr>
              <a:t> originals after data loss </a:t>
            </a:r>
            <a:r>
              <a:rPr lang="en-US" dirty="0">
                <a:latin typeface="Times New Roman" pitchFamily="-65" charset="0"/>
              </a:rPr>
              <a:t>event. </a:t>
            </a:r>
          </a:p>
          <a:p>
            <a:pPr marL="806450" lvl="1" indent="-406400" eaLnBrk="1" hangingPunct="1">
              <a:lnSpc>
                <a:spcPct val="90000"/>
              </a:lnSpc>
              <a:defRPr/>
            </a:pPr>
            <a:r>
              <a:rPr lang="en-US" dirty="0">
                <a:latin typeface="Times New Roman" pitchFamily="-65" charset="0"/>
              </a:rPr>
              <a:t>Typically stored in a single location </a:t>
            </a:r>
            <a:endParaRPr lang="en-US" dirty="0" smtClean="0">
              <a:latin typeface="Times New Roman" pitchFamily="-65" charset="0"/>
            </a:endParaRPr>
          </a:p>
          <a:p>
            <a:pPr marL="1200150" lvl="2" indent="-400050" eaLnBrk="1" hangingPunct="1">
              <a:lnSpc>
                <a:spcPct val="90000"/>
              </a:lnSpc>
              <a:defRPr/>
            </a:pPr>
            <a:r>
              <a:rPr lang="en-US" dirty="0" smtClean="0">
                <a:latin typeface="Times New Roman" pitchFamily="-65" charset="0"/>
              </a:rPr>
              <a:t>Often nearby</a:t>
            </a:r>
          </a:p>
          <a:p>
            <a:pPr marL="1200150" lvl="2" indent="-400050" eaLnBrk="1" hangingPunct="1">
              <a:lnSpc>
                <a:spcPct val="90000"/>
              </a:lnSpc>
              <a:defRPr/>
            </a:pPr>
            <a:r>
              <a:rPr lang="en-US" dirty="0" smtClean="0">
                <a:latin typeface="Times New Roman" pitchFamily="-65" charset="0"/>
              </a:rPr>
              <a:t>Collocated </a:t>
            </a:r>
            <a:r>
              <a:rPr lang="en-US" dirty="0">
                <a:latin typeface="Times New Roman" pitchFamily="-65" charset="0"/>
              </a:rPr>
              <a:t>with the servers backed up  </a:t>
            </a:r>
            <a:endParaRPr lang="en-US" dirty="0" smtClean="0">
              <a:latin typeface="Times New Roman" pitchFamily="-65" charset="0"/>
            </a:endParaRPr>
          </a:p>
          <a:p>
            <a:pPr marL="406400" indent="-406400" eaLnBrk="1" hangingPunct="1">
              <a:lnSpc>
                <a:spcPct val="90000"/>
              </a:lnSpc>
              <a:defRPr/>
            </a:pPr>
            <a:r>
              <a:rPr lang="en-US" dirty="0" smtClean="0">
                <a:latin typeface="Times New Roman" pitchFamily="-65" charset="0"/>
              </a:rPr>
              <a:t>Backups address short-term data loss with minimal investment resources  </a:t>
            </a:r>
          </a:p>
          <a:p>
            <a:pPr marL="0" indent="0" eaLnBrk="1" hangingPunct="1">
              <a:lnSpc>
                <a:spcPct val="90000"/>
              </a:lnSpc>
              <a:buFont typeface="Wingdings" pitchFamily="-65" charset="2"/>
              <a:buNone/>
              <a:defRPr/>
            </a:pPr>
            <a:endParaRPr lang="en-US" sz="2800" dirty="0">
              <a:latin typeface="Times New Roman" pitchFamily="-65"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a:xfrm>
            <a:off x="761999" y="930275"/>
            <a:ext cx="7256463" cy="1143000"/>
          </a:xfrm>
        </p:spPr>
        <p:txBody>
          <a:bodyPr/>
          <a:lstStyle/>
          <a:p>
            <a:pPr eaLnBrk="1" hangingPunct="1"/>
            <a:r>
              <a:rPr lang="en-US" sz="4000" dirty="0" smtClean="0"/>
              <a:t>Digital Preservation is Strategic</a:t>
            </a:r>
          </a:p>
        </p:txBody>
      </p:sp>
      <p:sp>
        <p:nvSpPr>
          <p:cNvPr id="22531" name="Content Placeholder 2"/>
          <p:cNvSpPr>
            <a:spLocks noGrp="1"/>
          </p:cNvSpPr>
          <p:nvPr>
            <p:ph idx="1"/>
          </p:nvPr>
        </p:nvSpPr>
        <p:spPr>
          <a:xfrm>
            <a:off x="914401" y="2133600"/>
            <a:ext cx="7924800" cy="3962400"/>
          </a:xfrm>
        </p:spPr>
        <p:txBody>
          <a:bodyPr/>
          <a:lstStyle/>
          <a:p>
            <a:pPr eaLnBrk="1" hangingPunct="1">
              <a:defRPr/>
            </a:pPr>
            <a:r>
              <a:rPr lang="en-US" sz="2800" dirty="0" smtClean="0">
                <a:latin typeface="Times New Roman" pitchFamily="-65" charset="0"/>
              </a:rPr>
              <a:t>Long-term, error-free storage and for the entire</a:t>
            </a:r>
            <a:r>
              <a:rPr lang="en-US" sz="2800" dirty="0" smtClean="0">
                <a:latin typeface="Times New Roman" pitchFamily="-65" charset="0"/>
              </a:rPr>
              <a:t> span of time the </a:t>
            </a:r>
            <a:r>
              <a:rPr lang="en-US" sz="2800" dirty="0" smtClean="0">
                <a:latin typeface="Times New Roman" pitchFamily="-65" charset="0"/>
              </a:rPr>
              <a:t>information is required.</a:t>
            </a:r>
          </a:p>
          <a:p>
            <a:pPr eaLnBrk="1" hangingPunct="1">
              <a:defRPr/>
            </a:pPr>
            <a:r>
              <a:rPr lang="en-US" sz="2800" dirty="0" smtClean="0">
                <a:latin typeface="Times New Roman" pitchFamily="-65" charset="0"/>
              </a:rPr>
              <a:t>Realistically </a:t>
            </a:r>
            <a:r>
              <a:rPr lang="en-US" sz="2800" dirty="0" smtClean="0">
                <a:latin typeface="Times New Roman" pitchFamily="-65" charset="0"/>
              </a:rPr>
              <a:t>addresses </a:t>
            </a:r>
            <a:r>
              <a:rPr lang="en-US" sz="2800" dirty="0" smtClean="0">
                <a:latin typeface="Times New Roman" pitchFamily="-65" charset="0"/>
              </a:rPr>
              <a:t>issues in preserving information over time</a:t>
            </a:r>
          </a:p>
          <a:p>
            <a:pPr marL="749300" lvl="1" indent="-292100" eaLnBrk="1" hangingPunct="1">
              <a:lnSpc>
                <a:spcPct val="90000"/>
              </a:lnSpc>
              <a:defRPr/>
            </a:pPr>
            <a:r>
              <a:rPr lang="en-US" sz="2400" dirty="0" smtClean="0">
                <a:latin typeface="Times New Roman" pitchFamily="-65" charset="0"/>
              </a:rPr>
              <a:t>Ongoing investment</a:t>
            </a:r>
          </a:p>
          <a:p>
            <a:pPr lvl="1" eaLnBrk="1" hangingPunct="1">
              <a:defRPr/>
            </a:pPr>
            <a:r>
              <a:rPr lang="en-US" sz="2400" dirty="0" smtClean="0">
                <a:latin typeface="Times New Roman" pitchFamily="-65" charset="0"/>
              </a:rPr>
              <a:t>Geographically dispersed set of secure caches  </a:t>
            </a:r>
          </a:p>
          <a:p>
            <a:pPr lvl="1" eaLnBrk="1" hangingPunct="1">
              <a:defRPr/>
            </a:pPr>
            <a:r>
              <a:rPr lang="en-US" sz="2400" dirty="0" smtClean="0">
                <a:latin typeface="Times New Roman" pitchFamily="-65" charset="0"/>
              </a:rPr>
              <a:t>Multi-institutional collaboration</a:t>
            </a:r>
          </a:p>
          <a:p>
            <a:pPr marL="349250" indent="-292100" eaLnBrk="1" hangingPunct="1">
              <a:lnSpc>
                <a:spcPct val="90000"/>
              </a:lnSpc>
              <a:defRPr/>
            </a:pPr>
            <a:r>
              <a:rPr lang="en-US" sz="2800" dirty="0" smtClean="0">
                <a:latin typeface="Times New Roman" pitchFamily="-65" charset="0"/>
              </a:rPr>
              <a:t>DDPN: Distributed Digital Preservation Network</a:t>
            </a:r>
          </a:p>
          <a:p>
            <a:pPr marL="749300" lvl="1" indent="-292100" eaLnBrk="1" hangingPunct="1">
              <a:lnSpc>
                <a:spcPct val="90000"/>
              </a:lnSpc>
              <a:defRPr/>
            </a:pPr>
            <a:endParaRPr lang="en-US" sz="2400" dirty="0" smtClean="0">
              <a:latin typeface="Times New Roman" pitchFamily="-65"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33400" y="930275"/>
            <a:ext cx="8229600" cy="1143000"/>
          </a:xfrm>
        </p:spPr>
        <p:txBody>
          <a:bodyPr/>
          <a:lstStyle/>
          <a:p>
            <a:pPr eaLnBrk="1" hangingPunct="1"/>
            <a:r>
              <a:rPr lang="en-US" sz="3600" dirty="0" smtClean="0"/>
              <a:t>ETD </a:t>
            </a:r>
            <a:r>
              <a:rPr lang="en-US" sz="3600" dirty="0" smtClean="0"/>
              <a:t>Preservation Network is</a:t>
            </a:r>
            <a:endParaRPr lang="en-US" dirty="0" smtClean="0"/>
          </a:p>
        </p:txBody>
      </p:sp>
      <p:sp>
        <p:nvSpPr>
          <p:cNvPr id="24579" name="Rectangle 3"/>
          <p:cNvSpPr>
            <a:spLocks noGrp="1" noChangeArrowheads="1"/>
          </p:cNvSpPr>
          <p:nvPr>
            <p:ph type="body" idx="1"/>
          </p:nvPr>
        </p:nvSpPr>
        <p:spPr>
          <a:xfrm>
            <a:off x="914400" y="1981200"/>
            <a:ext cx="8031163" cy="4114800"/>
          </a:xfrm>
        </p:spPr>
        <p:txBody>
          <a:bodyPr/>
          <a:lstStyle/>
          <a:p>
            <a:pPr eaLnBrk="1" hangingPunct="1">
              <a:lnSpc>
                <a:spcPct val="85000"/>
              </a:lnSpc>
              <a:defRPr/>
            </a:pPr>
            <a:r>
              <a:rPr lang="en-US" sz="2800" dirty="0" smtClean="0">
                <a:latin typeface="Times New Roman" pitchFamily="-65" charset="0"/>
              </a:rPr>
              <a:t>Dark Archive</a:t>
            </a:r>
          </a:p>
          <a:p>
            <a:pPr lvl="1" eaLnBrk="1" hangingPunct="1">
              <a:lnSpc>
                <a:spcPct val="85000"/>
              </a:lnSpc>
              <a:defRPr/>
            </a:pPr>
            <a:r>
              <a:rPr lang="en-US" sz="2400" dirty="0" smtClean="0">
                <a:latin typeface="Times New Roman" pitchFamily="-65" charset="0"/>
              </a:rPr>
              <a:t>For preservation, not access</a:t>
            </a:r>
            <a:endParaRPr lang="en-US" sz="2400" dirty="0" smtClean="0">
              <a:latin typeface="Times New Roman" pitchFamily="-65" charset="0"/>
            </a:endParaRPr>
          </a:p>
          <a:p>
            <a:pPr eaLnBrk="1" hangingPunct="1">
              <a:lnSpc>
                <a:spcPct val="85000"/>
              </a:lnSpc>
              <a:defRPr/>
            </a:pPr>
            <a:r>
              <a:rPr lang="en-US" sz="2800" dirty="0" smtClean="0">
                <a:latin typeface="Times New Roman" pitchFamily="-65" charset="0"/>
              </a:rPr>
              <a:t>Secure</a:t>
            </a:r>
            <a:endParaRPr lang="en-US" sz="2800" dirty="0" smtClean="0">
              <a:latin typeface="Times New Roman" pitchFamily="-65" charset="0"/>
            </a:endParaRPr>
          </a:p>
          <a:p>
            <a:pPr lvl="1" eaLnBrk="1" hangingPunct="1">
              <a:lnSpc>
                <a:spcPct val="85000"/>
              </a:lnSpc>
              <a:defRPr/>
            </a:pPr>
            <a:r>
              <a:rPr lang="en-US" sz="2400" dirty="0" smtClean="0">
                <a:latin typeface="Times New Roman" pitchFamily="-65" charset="0"/>
              </a:rPr>
              <a:t>PLN: Private LOCKSS Network</a:t>
            </a:r>
            <a:endParaRPr lang="en-US" sz="2400" dirty="0" smtClean="0">
              <a:latin typeface="Times New Roman" pitchFamily="-65" charset="0"/>
            </a:endParaRPr>
          </a:p>
          <a:p>
            <a:pPr eaLnBrk="1" hangingPunct="1">
              <a:lnSpc>
                <a:spcPct val="85000"/>
              </a:lnSpc>
              <a:defRPr/>
            </a:pPr>
            <a:r>
              <a:rPr lang="en-US" sz="2800" dirty="0" smtClean="0">
                <a:latin typeface="Times New Roman" pitchFamily="-65" charset="0"/>
              </a:rPr>
              <a:t>Distributed Geographically Caches</a:t>
            </a:r>
          </a:p>
          <a:p>
            <a:pPr lvl="1" eaLnBrk="1" hangingPunct="1">
              <a:lnSpc>
                <a:spcPct val="85000"/>
              </a:lnSpc>
              <a:defRPr/>
            </a:pPr>
            <a:r>
              <a:rPr lang="en-US" sz="2400" dirty="0" smtClean="0">
                <a:latin typeface="Times New Roman" pitchFamily="-65" charset="0"/>
              </a:rPr>
              <a:t>The loss </a:t>
            </a:r>
            <a:r>
              <a:rPr lang="en-US" sz="2400" dirty="0" smtClean="0">
                <a:latin typeface="Times New Roman" pitchFamily="-65" charset="0"/>
              </a:rPr>
              <a:t>of any single cache will</a:t>
            </a:r>
            <a:r>
              <a:rPr lang="en-US" sz="2400" dirty="0" smtClean="0">
                <a:latin typeface="Times New Roman" pitchFamily="-65" charset="0"/>
              </a:rPr>
              <a:t> not lead </a:t>
            </a:r>
            <a:r>
              <a:rPr lang="en-US" sz="2400" dirty="0" smtClean="0">
                <a:latin typeface="Times New Roman" pitchFamily="-65" charset="0"/>
              </a:rPr>
              <a:t>to loss of the preserved information.</a:t>
            </a:r>
          </a:p>
          <a:p>
            <a:pPr lvl="1" eaLnBrk="1" hangingPunct="1">
              <a:lnSpc>
                <a:spcPct val="85000"/>
              </a:lnSpc>
              <a:defRPr/>
            </a:pPr>
            <a:r>
              <a:rPr lang="en-US" sz="2400" dirty="0" smtClean="0">
                <a:latin typeface="Times New Roman" pitchFamily="-65" charset="0"/>
              </a:rPr>
              <a:t>A single organization is unlikely to have the capability to operate several geographically dispersed and securely maintained servers.</a:t>
            </a:r>
          </a:p>
          <a:p>
            <a:pPr lvl="1" eaLnBrk="1" hangingPunct="1">
              <a:lnSpc>
                <a:spcPct val="85000"/>
              </a:lnSpc>
              <a:defRPr/>
            </a:pPr>
            <a:r>
              <a:rPr lang="en-US" sz="2400" dirty="0" smtClean="0">
                <a:latin typeface="Times New Roman" pitchFamily="-65" charset="0"/>
              </a:rPr>
              <a:t>Inter-institutional agreements will ensure commitment to act in concert over time.</a:t>
            </a:r>
          </a:p>
          <a:p>
            <a:pPr eaLnBrk="1" hangingPunct="1">
              <a:lnSpc>
                <a:spcPct val="85000"/>
              </a:lnSpc>
              <a:defRPr/>
            </a:pPr>
            <a:endParaRPr lang="en-US" sz="2400" dirty="0" smtClean="0">
              <a:latin typeface="Times New Roman" pitchFamily="-65" charset="0"/>
            </a:endParaRPr>
          </a:p>
          <a:p>
            <a:pPr marL="342900" lvl="1" indent="-342900" eaLnBrk="1" hangingPunct="1">
              <a:lnSpc>
                <a:spcPct val="85000"/>
              </a:lnSpc>
              <a:buClr>
                <a:schemeClr val="accent1"/>
              </a:buClr>
              <a:buSzPct val="80000"/>
              <a:buFontTx/>
              <a:buNone/>
              <a:defRPr/>
            </a:pPr>
            <a:r>
              <a:rPr lang="en-US" dirty="0" smtClean="0">
                <a:latin typeface="Times New Roman" pitchFamily="-65" charset="0"/>
              </a:rPr>
              <a:t>    </a:t>
            </a:r>
            <a:endParaRPr lang="en-US" sz="2400" dirty="0" smtClean="0">
              <a:latin typeface="Times New Roman" pitchFamily="-65" charset="0"/>
            </a:endParaRPr>
          </a:p>
          <a:p>
            <a:pPr eaLnBrk="1" hangingPunct="1">
              <a:lnSpc>
                <a:spcPct val="85000"/>
              </a:lnSpc>
              <a:defRPr/>
            </a:pPr>
            <a:endParaRPr lang="en-US" sz="36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Why participate in the MetaArchive?</a:t>
            </a:r>
            <a:endParaRPr lang="en-US" sz="4000" dirty="0"/>
          </a:p>
        </p:txBody>
      </p:sp>
      <p:sp>
        <p:nvSpPr>
          <p:cNvPr id="3" name="Content Placeholder 2"/>
          <p:cNvSpPr>
            <a:spLocks noGrp="1"/>
          </p:cNvSpPr>
          <p:nvPr>
            <p:ph idx="1"/>
          </p:nvPr>
        </p:nvSpPr>
        <p:spPr/>
        <p:txBody>
          <a:bodyPr/>
          <a:lstStyle/>
          <a:p>
            <a:pPr marL="0" indent="0">
              <a:buNone/>
            </a:pPr>
            <a:r>
              <a:rPr lang="en-US" sz="2800" dirty="0" smtClean="0"/>
              <a:t>While collection building has largely been a local act, preserving them required</a:t>
            </a:r>
            <a:r>
              <a:rPr lang="en-US" sz="2800" dirty="0" smtClean="0"/>
              <a:t> us to </a:t>
            </a:r>
            <a:r>
              <a:rPr lang="en-US" sz="2800" dirty="0" smtClean="0"/>
              <a:t>consider a new approach, one that is more explicitly built on establishing networks of trust and shared responsibility. MetaArchive has provided Penn State with more than preservation methods. It also gives us the chance to learn from experts in the field located across the entire network.</a:t>
            </a:r>
            <a:r>
              <a:rPr lang="en-US" sz="2800" dirty="0" smtClean="0"/>
              <a:t> </a:t>
            </a:r>
            <a:r>
              <a:rPr lang="en-US" sz="1400" dirty="0" smtClean="0"/>
              <a:t>Mike Furlough, Penn St.</a:t>
            </a:r>
            <a:endParaRPr lang="en-US" sz="2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1" y="930275"/>
            <a:ext cx="7408862" cy="1143000"/>
          </a:xfrm>
        </p:spPr>
        <p:txBody>
          <a:bodyPr>
            <a:normAutofit/>
          </a:bodyPr>
          <a:lstStyle/>
          <a:p>
            <a:pPr eaLnBrk="1" hangingPunct="1"/>
            <a:r>
              <a:rPr lang="en-US" sz="4000" b="0" dirty="0">
                <a:solidFill>
                  <a:schemeClr val="tx1"/>
                </a:solidFill>
                <a:ea typeface="ＭＳ Ｐゴシック" pitchFamily="-110" charset="-128"/>
                <a:cs typeface="ＭＳ Ｐゴシック" pitchFamily="-110" charset="-128"/>
              </a:rPr>
              <a:t>ETD Preservation Survey</a:t>
            </a:r>
          </a:p>
        </p:txBody>
      </p:sp>
      <p:sp>
        <p:nvSpPr>
          <p:cNvPr id="29699" name="Rectangle 3"/>
          <p:cNvSpPr>
            <a:spLocks noGrp="1" noChangeArrowheads="1"/>
          </p:cNvSpPr>
          <p:nvPr>
            <p:ph type="body" idx="1"/>
          </p:nvPr>
        </p:nvSpPr>
        <p:spPr>
          <a:xfrm>
            <a:off x="914400" y="2133600"/>
            <a:ext cx="8001000" cy="4267200"/>
          </a:xfrm>
        </p:spPr>
        <p:txBody>
          <a:bodyPr/>
          <a:lstStyle/>
          <a:p>
            <a:pPr eaLnBrk="1" hangingPunct="1"/>
            <a:r>
              <a:rPr lang="en-US" dirty="0" smtClean="0">
                <a:latin typeface="Corbel (Body)"/>
                <a:ea typeface="ＭＳ Ｐゴシック" pitchFamily="-110" charset="-128"/>
                <a:cs typeface="Corbel (Body)"/>
              </a:rPr>
              <a:t>Gauge </a:t>
            </a:r>
            <a:r>
              <a:rPr lang="en-US" dirty="0" smtClean="0">
                <a:latin typeface="Corbel (Body)"/>
                <a:ea typeface="ＭＳ Ｐゴシック" pitchFamily="-110" charset="-128"/>
                <a:cs typeface="Corbel (Body)"/>
              </a:rPr>
              <a:t>academic community’s </a:t>
            </a:r>
            <a:r>
              <a:rPr lang="en-US" dirty="0">
                <a:latin typeface="Corbel (Body)"/>
                <a:ea typeface="ＭＳ Ｐゴシック" pitchFamily="-110" charset="-128"/>
                <a:cs typeface="Corbel (Body)"/>
              </a:rPr>
              <a:t>interest in an ETD-specific archive</a:t>
            </a:r>
          </a:p>
          <a:p>
            <a:pPr eaLnBrk="1" hangingPunct="1"/>
            <a:r>
              <a:rPr lang="en-US" dirty="0">
                <a:latin typeface="Corbel (Body)"/>
                <a:ea typeface="ＭＳ Ｐゴシック" pitchFamily="-110" charset="-128"/>
                <a:cs typeface="Corbel (Body)"/>
              </a:rPr>
              <a:t>6 academic </a:t>
            </a:r>
            <a:r>
              <a:rPr lang="en-US" dirty="0" err="1">
                <a:latin typeface="Corbel (Body)"/>
                <a:ea typeface="ＭＳ Ｐゴシック" pitchFamily="-110" charset="-128"/>
                <a:cs typeface="Corbel (Body)"/>
              </a:rPr>
              <a:t>listservs</a:t>
            </a:r>
            <a:endParaRPr lang="en-US" dirty="0" smtClean="0">
              <a:latin typeface="Corbel (Body)"/>
              <a:ea typeface="ＭＳ Ｐゴシック" pitchFamily="-110" charset="-128"/>
              <a:cs typeface="Corbel (Body)"/>
            </a:endParaRPr>
          </a:p>
          <a:p>
            <a:pPr eaLnBrk="1" hangingPunct="1"/>
            <a:r>
              <a:rPr lang="en-US" dirty="0" smtClean="0">
                <a:latin typeface="Corbel (Body)"/>
                <a:ea typeface="ＭＳ Ｐゴシック" pitchFamily="-110" charset="-128"/>
                <a:cs typeface="Corbel (Body)"/>
              </a:rPr>
              <a:t>14 </a:t>
            </a:r>
            <a:r>
              <a:rPr lang="en-US" dirty="0">
                <a:latin typeface="Corbel (Body)"/>
                <a:ea typeface="ＭＳ Ｐゴシック" pitchFamily="-110" charset="-128"/>
                <a:cs typeface="Corbel (Body)"/>
              </a:rPr>
              <a:t>multiple-</a:t>
            </a:r>
            <a:r>
              <a:rPr lang="en-US" dirty="0" smtClean="0">
                <a:latin typeface="Corbel (Body)"/>
                <a:ea typeface="ＭＳ Ｐゴシック" pitchFamily="-110" charset="-128"/>
                <a:cs typeface="Corbel (Body)"/>
              </a:rPr>
              <a:t>choice, short </a:t>
            </a:r>
            <a:r>
              <a:rPr lang="en-US" dirty="0">
                <a:latin typeface="Corbel (Body)"/>
                <a:ea typeface="ＭＳ Ｐゴシック" pitchFamily="-110" charset="-128"/>
                <a:cs typeface="Corbel (Body)"/>
              </a:rPr>
              <a:t>answer questions</a:t>
            </a:r>
          </a:p>
          <a:p>
            <a:pPr eaLnBrk="1" hangingPunct="1"/>
            <a:r>
              <a:rPr lang="en-US" dirty="0">
                <a:latin typeface="Corbel (Body)"/>
                <a:ea typeface="ＭＳ Ｐゴシック" pitchFamily="-110" charset="-128"/>
                <a:cs typeface="Corbel (Body)"/>
              </a:rPr>
              <a:t>Dec. 13, 2007 - April 10, 2008</a:t>
            </a:r>
          </a:p>
          <a:p>
            <a:pPr eaLnBrk="1" hangingPunct="1"/>
            <a:r>
              <a:rPr lang="en-US" dirty="0">
                <a:latin typeface="Corbel (Body)"/>
                <a:ea typeface="ＭＳ Ｐゴシック" pitchFamily="-110" charset="-128"/>
                <a:cs typeface="Corbel (Body)"/>
              </a:rPr>
              <a:t>96</a:t>
            </a:r>
            <a:r>
              <a:rPr lang="en-US" dirty="0" smtClean="0">
                <a:latin typeface="Corbel (Body)"/>
                <a:ea typeface="ＭＳ Ｐゴシック" pitchFamily="-110" charset="-128"/>
                <a:cs typeface="Corbel (Body)"/>
              </a:rPr>
              <a:t> institutions responded</a:t>
            </a:r>
            <a:endParaRPr lang="en-US" dirty="0">
              <a:latin typeface="Corbel (Body)"/>
              <a:ea typeface="ＭＳ Ｐゴシック" pitchFamily="-110" charset="-128"/>
              <a:cs typeface="Corbel (Body)"/>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799" y="930275"/>
            <a:ext cx="7332663" cy="1143000"/>
          </a:xfrm>
        </p:spPr>
        <p:txBody>
          <a:bodyPr>
            <a:normAutofit/>
          </a:bodyPr>
          <a:lstStyle/>
          <a:p>
            <a:pPr eaLnBrk="1" hangingPunct="1"/>
            <a:r>
              <a:rPr lang="en-US" sz="4000" b="0" dirty="0" smtClean="0">
                <a:ea typeface="ＭＳ Ｐゴシック" pitchFamily="-110" charset="-128"/>
                <a:cs typeface="ＭＳ Ｐゴシック" pitchFamily="-110" charset="-128"/>
              </a:rPr>
              <a:t>ETD </a:t>
            </a:r>
            <a:r>
              <a:rPr lang="en-US" sz="4000" b="0" dirty="0">
                <a:ea typeface="ＭＳ Ｐゴシック" pitchFamily="-110" charset="-128"/>
                <a:cs typeface="ＭＳ Ｐゴシック" pitchFamily="-110" charset="-128"/>
              </a:rPr>
              <a:t>File Formats</a:t>
            </a:r>
          </a:p>
        </p:txBody>
      </p:sp>
      <p:sp>
        <p:nvSpPr>
          <p:cNvPr id="33795" name="Rectangle 3"/>
          <p:cNvSpPr>
            <a:spLocks noGrp="1" noChangeArrowheads="1"/>
          </p:cNvSpPr>
          <p:nvPr>
            <p:ph type="body" sz="half" idx="1"/>
          </p:nvPr>
        </p:nvSpPr>
        <p:spPr>
          <a:xfrm>
            <a:off x="838201" y="1905000"/>
            <a:ext cx="4038600" cy="4191000"/>
          </a:xfrm>
        </p:spPr>
        <p:txBody>
          <a:bodyPr/>
          <a:lstStyle/>
          <a:p>
            <a:pPr eaLnBrk="1" hangingPunct="1">
              <a:buNone/>
            </a:pPr>
            <a:endParaRPr lang="en-US" sz="1200" dirty="0" smtClean="0">
              <a:latin typeface="Corbel (Body)"/>
              <a:ea typeface="ＭＳ Ｐゴシック" pitchFamily="-110" charset="-128"/>
              <a:cs typeface="Corbel (Body)"/>
            </a:endParaRPr>
          </a:p>
          <a:p>
            <a:pPr eaLnBrk="1" hangingPunct="1"/>
            <a:r>
              <a:rPr lang="en-US" sz="2400" dirty="0" smtClean="0">
                <a:latin typeface="Corbel (Body)"/>
                <a:ea typeface="ＭＳ Ｐゴシック" pitchFamily="-110" charset="-128"/>
                <a:cs typeface="Corbel (Body)"/>
              </a:rPr>
              <a:t>85</a:t>
            </a:r>
            <a:r>
              <a:rPr lang="en-US" sz="2400" dirty="0">
                <a:latin typeface="Corbel (Body)"/>
                <a:ea typeface="ＭＳ Ｐゴシック" pitchFamily="-110" charset="-128"/>
                <a:cs typeface="Corbel (Body)"/>
              </a:rPr>
              <a:t>%  </a:t>
            </a:r>
            <a:r>
              <a:rPr lang="en-US" sz="2400" dirty="0" smtClean="0">
                <a:latin typeface="Corbel (Body)"/>
                <a:ea typeface="ＭＳ Ｐゴシック" pitchFamily="-110" charset="-128"/>
                <a:cs typeface="Corbel (Body)"/>
              </a:rPr>
              <a:t>  PDF</a:t>
            </a:r>
            <a:endParaRPr lang="en-US" sz="2400" dirty="0">
              <a:latin typeface="Corbel (Body)"/>
              <a:ea typeface="ＭＳ Ｐゴシック" pitchFamily="-110" charset="-128"/>
              <a:cs typeface="Corbel (Body)"/>
            </a:endParaRPr>
          </a:p>
          <a:p>
            <a:pPr eaLnBrk="1" hangingPunct="1"/>
            <a:r>
              <a:rPr lang="en-US" sz="2400" dirty="0">
                <a:latin typeface="Corbel (Body)"/>
                <a:ea typeface="ＭＳ Ｐゴシック" pitchFamily="-110" charset="-128"/>
                <a:cs typeface="Corbel (Body)"/>
              </a:rPr>
              <a:t>30%    JPG</a:t>
            </a:r>
          </a:p>
          <a:p>
            <a:pPr eaLnBrk="1" hangingPunct="1"/>
            <a:r>
              <a:rPr lang="en-US" sz="2400" dirty="0">
                <a:latin typeface="Corbel (Body)"/>
                <a:ea typeface="ＭＳ Ｐゴシック" pitchFamily="-110" charset="-128"/>
                <a:cs typeface="Corbel (Body)"/>
              </a:rPr>
              <a:t>27%    WAV</a:t>
            </a:r>
          </a:p>
          <a:p>
            <a:pPr eaLnBrk="1" hangingPunct="1"/>
            <a:r>
              <a:rPr lang="en-US" sz="2400" dirty="0">
                <a:latin typeface="Corbel (Body)"/>
                <a:ea typeface="ＭＳ Ｐゴシック" pitchFamily="-110" charset="-128"/>
                <a:cs typeface="Corbel (Body)"/>
              </a:rPr>
              <a:t>24%    GIF</a:t>
            </a:r>
          </a:p>
          <a:p>
            <a:pPr eaLnBrk="1" hangingPunct="1"/>
            <a:r>
              <a:rPr lang="en-US" sz="2400" dirty="0">
                <a:latin typeface="Corbel (Body)"/>
                <a:ea typeface="ＭＳ Ｐゴシック" pitchFamily="-110" charset="-128"/>
                <a:cs typeface="Corbel (Body)"/>
              </a:rPr>
              <a:t>23%    HTML, MOV</a:t>
            </a:r>
          </a:p>
          <a:p>
            <a:pPr eaLnBrk="1" hangingPunct="1"/>
            <a:r>
              <a:rPr lang="en-US" sz="2400" dirty="0">
                <a:latin typeface="Corbel (Body)"/>
                <a:ea typeface="ＭＳ Ｐゴシック" pitchFamily="-110" charset="-128"/>
                <a:cs typeface="Corbel (Body)"/>
              </a:rPr>
              <a:t>21%    AVI, MP3</a:t>
            </a:r>
            <a:endParaRPr lang="en-US" sz="2400" dirty="0" smtClean="0">
              <a:latin typeface="Corbel (Body)"/>
              <a:ea typeface="ＭＳ Ｐゴシック" pitchFamily="-110" charset="-128"/>
              <a:cs typeface="Corbel (Body)"/>
            </a:endParaRPr>
          </a:p>
          <a:p>
            <a:pPr eaLnBrk="1" hangingPunct="1"/>
            <a:endParaRPr lang="en-US" dirty="0">
              <a:latin typeface="Corbel (Body)"/>
              <a:ea typeface="ＭＳ Ｐゴシック" pitchFamily="-110" charset="-128"/>
              <a:cs typeface="Corbel (Body)"/>
            </a:endParaRPr>
          </a:p>
        </p:txBody>
      </p:sp>
      <p:sp>
        <p:nvSpPr>
          <p:cNvPr id="33796" name="Rectangle 4"/>
          <p:cNvSpPr>
            <a:spLocks noGrp="1" noChangeArrowheads="1"/>
          </p:cNvSpPr>
          <p:nvPr>
            <p:ph type="body" sz="half" idx="2"/>
          </p:nvPr>
        </p:nvSpPr>
        <p:spPr>
          <a:xfrm>
            <a:off x="5048250" y="1905000"/>
            <a:ext cx="3975100" cy="4191000"/>
          </a:xfrm>
        </p:spPr>
        <p:txBody>
          <a:bodyPr/>
          <a:lstStyle/>
          <a:p>
            <a:pPr eaLnBrk="1" hangingPunct="1"/>
            <a:endParaRPr lang="en-US">
              <a:ea typeface="ＭＳ Ｐゴシック" pitchFamily="-110" charset="-128"/>
              <a:cs typeface="ＭＳ Ｐゴシック" pitchFamily="-110" charset="-128"/>
            </a:endParaRPr>
          </a:p>
        </p:txBody>
      </p:sp>
      <p:pic>
        <p:nvPicPr>
          <p:cNvPr id="33797" name="Picture 5" descr="Q6Formats"/>
          <p:cNvPicPr>
            <a:picLocks noChangeAspect="1" noChangeArrowheads="1"/>
          </p:cNvPicPr>
          <p:nvPr/>
        </p:nvPicPr>
        <p:blipFill>
          <a:blip r:embed="rId3" cstate="print"/>
          <a:srcRect/>
          <a:stretch>
            <a:fillRect/>
          </a:stretch>
        </p:blipFill>
        <p:spPr bwMode="auto">
          <a:xfrm>
            <a:off x="5638800" y="914400"/>
            <a:ext cx="2954523"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62000" y="1219200"/>
            <a:ext cx="8153400" cy="609600"/>
          </a:xfrm>
        </p:spPr>
        <p:txBody>
          <a:bodyPr>
            <a:noAutofit/>
          </a:bodyPr>
          <a:lstStyle/>
          <a:p>
            <a:pPr eaLnBrk="1" hangingPunct="1"/>
            <a:r>
              <a:rPr lang="en-US" sz="4000" b="0" dirty="0" smtClean="0">
                <a:ea typeface="ＭＳ Ｐゴシック" pitchFamily="-110" charset="-128"/>
                <a:cs typeface="ＭＳ Ｐゴシック" pitchFamily="-110" charset="-128"/>
              </a:rPr>
              <a:t>ETD Collections are hosted by</a:t>
            </a:r>
            <a:endParaRPr lang="en-US" sz="4000" b="0" dirty="0">
              <a:ea typeface="ＭＳ Ｐゴシック" pitchFamily="-110" charset="-128"/>
              <a:cs typeface="ＭＳ Ｐゴシック" pitchFamily="-110" charset="-128"/>
            </a:endParaRPr>
          </a:p>
        </p:txBody>
      </p:sp>
      <p:sp>
        <p:nvSpPr>
          <p:cNvPr id="35843" name="Rectangle 3"/>
          <p:cNvSpPr>
            <a:spLocks noGrp="1" noChangeArrowheads="1"/>
          </p:cNvSpPr>
          <p:nvPr>
            <p:ph type="body" idx="1"/>
          </p:nvPr>
        </p:nvSpPr>
        <p:spPr>
          <a:xfrm>
            <a:off x="914400" y="2133600"/>
            <a:ext cx="7543800" cy="4114800"/>
          </a:xfrm>
        </p:spPr>
        <p:txBody>
          <a:bodyPr/>
          <a:lstStyle/>
          <a:p>
            <a:pPr eaLnBrk="1" hangingPunct="1"/>
            <a:r>
              <a:rPr lang="en-US" sz="2800" dirty="0">
                <a:solidFill>
                  <a:srgbClr val="000000"/>
                </a:solidFill>
                <a:latin typeface="Corbel (Body)"/>
                <a:ea typeface="ＭＳ Ｐゴシック" pitchFamily="-110" charset="-128"/>
                <a:cs typeface="Corbel (Body)"/>
              </a:rPr>
              <a:t>26%	</a:t>
            </a:r>
            <a:r>
              <a:rPr lang="en-US" sz="2800" dirty="0" err="1">
                <a:solidFill>
                  <a:srgbClr val="000000"/>
                </a:solidFill>
                <a:latin typeface="Corbel (Body)"/>
                <a:ea typeface="ＭＳ Ｐゴシック" pitchFamily="-110" charset="-128"/>
                <a:cs typeface="Corbel (Body)"/>
              </a:rPr>
              <a:t>DSpace</a:t>
            </a:r>
            <a:r>
              <a:rPr lang="en-US" sz="2800" dirty="0">
                <a:solidFill>
                  <a:srgbClr val="000000"/>
                </a:solidFill>
                <a:latin typeface="Corbel (Body)"/>
                <a:ea typeface="ＭＳ Ｐゴシック" pitchFamily="-110" charset="-128"/>
                <a:cs typeface="Corbel (Body)"/>
              </a:rPr>
              <a:t> </a:t>
            </a:r>
          </a:p>
          <a:p>
            <a:pPr eaLnBrk="1" hangingPunct="1"/>
            <a:r>
              <a:rPr lang="en-US" sz="2800" dirty="0">
                <a:solidFill>
                  <a:srgbClr val="000000"/>
                </a:solidFill>
                <a:latin typeface="Corbel (Body)"/>
                <a:ea typeface="ＭＳ Ｐゴシック" pitchFamily="-110" charset="-128"/>
                <a:cs typeface="Corbel (Body)"/>
              </a:rPr>
              <a:t>13% 	</a:t>
            </a:r>
            <a:r>
              <a:rPr lang="en-US" sz="2800" dirty="0" err="1">
                <a:solidFill>
                  <a:srgbClr val="000000"/>
                </a:solidFill>
                <a:latin typeface="Corbel (Body)"/>
                <a:ea typeface="ＭＳ Ｐゴシック" pitchFamily="-110" charset="-128"/>
                <a:cs typeface="Corbel (Body)"/>
              </a:rPr>
              <a:t>ETD_db</a:t>
            </a:r>
            <a:endParaRPr lang="en-US" sz="2800" dirty="0">
              <a:solidFill>
                <a:srgbClr val="000000"/>
              </a:solidFill>
              <a:latin typeface="Corbel (Body)"/>
              <a:ea typeface="ＭＳ Ｐゴシック" pitchFamily="-110" charset="-128"/>
              <a:cs typeface="Corbel (Body)"/>
            </a:endParaRPr>
          </a:p>
          <a:p>
            <a:pPr eaLnBrk="1" hangingPunct="1"/>
            <a:r>
              <a:rPr lang="en-US" sz="2800" dirty="0">
                <a:solidFill>
                  <a:srgbClr val="000000"/>
                </a:solidFill>
                <a:latin typeface="Corbel (Body)"/>
                <a:ea typeface="ＭＳ Ｐゴシック" pitchFamily="-110" charset="-128"/>
                <a:cs typeface="Corbel (Body)"/>
              </a:rPr>
              <a:t>  3%	Fedora</a:t>
            </a:r>
          </a:p>
          <a:p>
            <a:pPr eaLnBrk="1" hangingPunct="1"/>
            <a:r>
              <a:rPr lang="en-US" sz="2800" dirty="0">
                <a:solidFill>
                  <a:srgbClr val="000000"/>
                </a:solidFill>
                <a:latin typeface="Corbel (Body)"/>
                <a:ea typeface="ＭＳ Ｐゴシック" pitchFamily="-110" charset="-128"/>
                <a:cs typeface="Corbel (Body)"/>
              </a:rPr>
              <a:t>  1%	</a:t>
            </a:r>
            <a:r>
              <a:rPr lang="en-US" sz="2800" dirty="0" err="1">
                <a:solidFill>
                  <a:srgbClr val="000000"/>
                </a:solidFill>
                <a:latin typeface="Corbel (Body)"/>
                <a:ea typeface="ＭＳ Ｐゴシック" pitchFamily="-110" charset="-128"/>
                <a:cs typeface="Corbel (Body)"/>
              </a:rPr>
              <a:t>Eprints</a:t>
            </a:r>
            <a:endParaRPr lang="en-US" sz="2800" dirty="0">
              <a:solidFill>
                <a:srgbClr val="000000"/>
              </a:solidFill>
              <a:latin typeface="Corbel (Body)"/>
              <a:ea typeface="ＭＳ Ｐゴシック" pitchFamily="-110" charset="-128"/>
              <a:cs typeface="Corbel (Body)"/>
            </a:endParaRPr>
          </a:p>
          <a:p>
            <a:pPr eaLnBrk="1" hangingPunct="1">
              <a:buFont typeface="Wingdings" pitchFamily="-110" charset="2"/>
              <a:buNone/>
            </a:pPr>
            <a:r>
              <a:rPr lang="en-US" sz="2800" dirty="0">
                <a:solidFill>
                  <a:srgbClr val="000000"/>
                </a:solidFill>
                <a:latin typeface="Corbel (Body)"/>
                <a:ea typeface="ＭＳ Ｐゴシック" pitchFamily="-110" charset="-128"/>
                <a:cs typeface="Corbel (Body)"/>
              </a:rPr>
              <a:t> </a:t>
            </a:r>
          </a:p>
          <a:p>
            <a:pPr eaLnBrk="1" hangingPunct="1"/>
            <a:r>
              <a:rPr lang="en-US" sz="2800" dirty="0">
                <a:solidFill>
                  <a:srgbClr val="000000"/>
                </a:solidFill>
                <a:latin typeface="Corbel (Body)"/>
                <a:ea typeface="ＭＳ Ｐゴシック" pitchFamily="-110" charset="-128"/>
                <a:cs typeface="Corbel (Body)"/>
              </a:rPr>
              <a:t>29%	Locally developed systems </a:t>
            </a:r>
          </a:p>
          <a:p>
            <a:pPr eaLnBrk="1" hangingPunct="1"/>
            <a:r>
              <a:rPr lang="en-US" sz="2800" dirty="0">
                <a:solidFill>
                  <a:srgbClr val="000000"/>
                </a:solidFill>
                <a:latin typeface="Corbel (Body)"/>
                <a:ea typeface="ＭＳ Ｐゴシック" pitchFamily="-110" charset="-128"/>
                <a:cs typeface="Corbel (Body)"/>
              </a:rPr>
              <a:t>29% 	Others</a:t>
            </a:r>
          </a:p>
          <a:p>
            <a:pPr eaLnBrk="1" hangingPunct="1"/>
            <a:endParaRPr lang="en-US" sz="2800" dirty="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Global">
  <a:themeElements>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fontScheme name="Global">
      <a:majorFont>
        <a:latin typeface="Times New Roman"/>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Times New Roman"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X:Templates:Presentations:Designs:Global</Template>
  <TotalTime>3276</TotalTime>
  <Words>2220</Words>
  <Application>Microsoft Macintosh PowerPoint</Application>
  <PresentationFormat>On-screen Show (4:3)</PresentationFormat>
  <Paragraphs>200</Paragraphs>
  <Slides>18</Slides>
  <Notes>18</Notes>
  <HiddenSlides>0</HiddenSlides>
  <MMClips>0</MMClips>
  <ScaleCrop>false</ScaleCrop>
  <HeadingPairs>
    <vt:vector size="4" baseType="variant">
      <vt:variant>
        <vt:lpstr>Design Template</vt:lpstr>
      </vt:variant>
      <vt:variant>
        <vt:i4>1</vt:i4>
      </vt:variant>
      <vt:variant>
        <vt:lpstr>Slide Titles</vt:lpstr>
      </vt:variant>
      <vt:variant>
        <vt:i4>18</vt:i4>
      </vt:variant>
    </vt:vector>
  </HeadingPairs>
  <TitlesOfParts>
    <vt:vector size="19" baseType="lpstr">
      <vt:lpstr>Global</vt:lpstr>
      <vt:lpstr>Preserving ETDs: NDLTD &amp; MetaArchive Collaboration</vt:lpstr>
      <vt:lpstr>What is Digital Preservation?</vt:lpstr>
      <vt:lpstr>Backups ≠ Digital Preservation</vt:lpstr>
      <vt:lpstr>Digital Preservation is Strategic</vt:lpstr>
      <vt:lpstr>ETD Preservation Network is</vt:lpstr>
      <vt:lpstr>Why participate in the MetaArchive?</vt:lpstr>
      <vt:lpstr>ETD Preservation Survey</vt:lpstr>
      <vt:lpstr>ETD File Formats</vt:lpstr>
      <vt:lpstr>ETD Collections are hosted by</vt:lpstr>
      <vt:lpstr>ETD Preservation Survey</vt:lpstr>
      <vt:lpstr>http://www.ndltd.org</vt:lpstr>
      <vt:lpstr>http://www.metaarchive.org</vt:lpstr>
      <vt:lpstr>http://www.metaarchive.org</vt:lpstr>
      <vt:lpstr>Slide 14</vt:lpstr>
      <vt:lpstr>Slide 15</vt:lpstr>
      <vt:lpstr>Why participate in the MetaArchive?</vt:lpstr>
      <vt:lpstr>Slide 17</vt:lpstr>
      <vt:lpstr>MetaArchive and ETD Preservation</vt:lpstr>
    </vt:vector>
  </TitlesOfParts>
  <Company>ɧ퀀ɿⅨ</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NDLTD and Issues of Long Term Preservation and Archiving: It’s about time!</dc:title>
  <dc:creator>Gail McMillan</dc:creator>
  <cp:lastModifiedBy>Gail McMillan</cp:lastModifiedBy>
  <cp:revision>31</cp:revision>
  <cp:lastPrinted>2012-06-11T19:55:53Z</cp:lastPrinted>
  <dcterms:created xsi:type="dcterms:W3CDTF">2012-06-11T17:12:25Z</dcterms:created>
  <dcterms:modified xsi:type="dcterms:W3CDTF">2012-06-11T19:57:42Z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2</vt:i4>
  </property>
</Properties>
</file>