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76" r:id="rId2"/>
    <p:sldId id="277" r:id="rId3"/>
    <p:sldId id="256" r:id="rId4"/>
    <p:sldId id="257" r:id="rId5"/>
    <p:sldId id="270" r:id="rId6"/>
    <p:sldId id="258" r:id="rId7"/>
    <p:sldId id="273" r:id="rId8"/>
    <p:sldId id="271" r:id="rId9"/>
    <p:sldId id="260" r:id="rId10"/>
    <p:sldId id="278" r:id="rId11"/>
    <p:sldId id="275" r:id="rId12"/>
    <p:sldId id="280" r:id="rId13"/>
    <p:sldId id="281" r:id="rId14"/>
    <p:sldId id="262" r:id="rId15"/>
    <p:sldId id="266" r:id="rId16"/>
    <p:sldId id="279" r:id="rId17"/>
    <p:sldId id="267" r:id="rId18"/>
    <p:sldId id="286" r:id="rId19"/>
    <p:sldId id="272" r:id="rId20"/>
    <p:sldId id="282" r:id="rId21"/>
    <p:sldId id="283" r:id="rId22"/>
    <p:sldId id="261" r:id="rId23"/>
    <p:sldId id="288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AD8D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3183" autoAdjust="0"/>
  </p:normalViewPr>
  <p:slideViewPr>
    <p:cSldViewPr snapToGrid="0" snapToObjects="1">
      <p:cViewPr>
        <p:scale>
          <a:sx n="100" d="100"/>
          <a:sy n="100" d="100"/>
        </p:scale>
        <p:origin x="-2592" y="-68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Accessibility of VT's Scanned T/Ds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297778215223097"/>
                  <c:y val="0.177083333333333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>
                    <a:latin typeface="Arial Black"/>
                    <a:cs typeface="Arial Black"/>
                  </a:defRPr>
                </a:pPr>
                <a:endParaRPr lang="en-US"/>
              </a:p>
            </c:txPr>
            <c:showCatName val="1"/>
            <c:showPercent val="1"/>
          </c:dLbls>
          <c:cat>
            <c:strRef>
              <c:f>Sheet1!$E$15:$E$17</c:f>
              <c:strCache>
                <c:ptCount val="3"/>
                <c:pt idx="0">
                  <c:v>Open Access  Digitized</c:v>
                </c:pt>
                <c:pt idx="2">
                  <c:v>VT-only digitized</c:v>
                </c:pt>
              </c:strCache>
            </c:strRef>
          </c:cat>
          <c:val>
            <c:numRef>
              <c:f>Sheet1!$F$15:$F$17</c:f>
              <c:numCache>
                <c:formatCode>General</c:formatCode>
                <c:ptCount val="3"/>
                <c:pt idx="0" formatCode="0%">
                  <c:v>0.0358750511526395</c:v>
                </c:pt>
                <c:pt idx="2" formatCode="0%">
                  <c:v>0.964124948847361</c:v>
                </c:pt>
              </c:numCache>
            </c:numRef>
          </c:val>
        </c:ser>
        <c:ser>
          <c:idx val="1"/>
          <c:order val="1"/>
          <c:dLbls>
            <c:showCatName val="1"/>
            <c:showPercent val="1"/>
          </c:dLbls>
          <c:cat>
            <c:strRef>
              <c:f>Sheet1!$E$15:$E$17</c:f>
              <c:strCache>
                <c:ptCount val="3"/>
                <c:pt idx="0">
                  <c:v>Open Access  Digitized</c:v>
                </c:pt>
                <c:pt idx="2">
                  <c:v>VT-only digitized</c:v>
                </c:pt>
              </c:strCache>
            </c:strRef>
          </c:cat>
          <c:val>
            <c:numRef>
              <c:f>Sheet1!$G$15:$G$17</c:f>
              <c:numCache>
                <c:formatCode>General</c:formatCode>
                <c:ptCount val="3"/>
                <c:pt idx="0" formatCode="0">
                  <c:v>263.0</c:v>
                </c:pt>
                <c:pt idx="2" formatCode="0">
                  <c:v>7068.0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268055555555556"/>
          <c:y val="0.321759259259259"/>
          <c:w val="0.338888888888889"/>
          <c:h val="0.564814814814815"/>
        </c:manualLayout>
      </c:layout>
      <c:pieChart>
        <c:varyColors val="1"/>
        <c:ser>
          <c:idx val="0"/>
          <c:order val="0"/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000">
                    <a:latin typeface="Arial Black"/>
                    <a:cs typeface="Arial Black"/>
                  </a:defRPr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Sheet1!$G$3:$G$6</c:f>
              <c:strCache>
                <c:ptCount val="4"/>
                <c:pt idx="0">
                  <c:v>OA ETDs</c:v>
                </c:pt>
                <c:pt idx="1">
                  <c:v>VT-only ETDs</c:v>
                </c:pt>
                <c:pt idx="2">
                  <c:v>Mixed ETDs</c:v>
                </c:pt>
                <c:pt idx="3">
                  <c:v>Withheld ETDs</c:v>
                </c:pt>
              </c:strCache>
            </c:strRef>
          </c:cat>
          <c:val>
            <c:numRef>
              <c:f>Sheet1!$H$3:$H$6</c:f>
              <c:numCache>
                <c:formatCode>General</c:formatCode>
                <c:ptCount val="4"/>
                <c:pt idx="0">
                  <c:v>10510.0</c:v>
                </c:pt>
                <c:pt idx="1">
                  <c:v>8541.0</c:v>
                </c:pt>
                <c:pt idx="2">
                  <c:v>93.0</c:v>
                </c:pt>
                <c:pt idx="3">
                  <c:v>700.0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title>
      <c:tx>
        <c:rich>
          <a:bodyPr/>
          <a:lstStyle/>
          <a:p>
            <a:pPr>
              <a:defRPr/>
            </a:pPr>
            <a:r>
              <a:rPr lang="en-US"/>
              <a:t>Accessibility of VT's Born Digital ETDs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251879249490023"/>
          <c:y val="0.268462042224846"/>
          <c:w val="0.496241283104373"/>
          <c:h val="0.687884009149159"/>
        </c:manualLayout>
      </c:layout>
      <c:pieChart>
        <c:varyColors val="1"/>
        <c:ser>
          <c:idx val="0"/>
          <c:order val="0"/>
          <c:dPt>
            <c:idx val="4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126675164579837"/>
                  <c:y val="-0.229859645222367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-0.0264113079615048"/>
                  <c:y val="0.0929527559055118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000">
                    <a:latin typeface="Arial Black"/>
                    <a:cs typeface="Arial Black"/>
                  </a:defRPr>
                </a:pPr>
                <a:endParaRPr lang="en-US"/>
              </a:p>
            </c:txPr>
            <c:showCatName val="1"/>
            <c:showPercent val="1"/>
          </c:dLbls>
          <c:cat>
            <c:strRef>
              <c:f>Sheet1!$A$15:$A$21</c:f>
              <c:strCache>
                <c:ptCount val="7"/>
                <c:pt idx="0">
                  <c:v>Open Access</c:v>
                </c:pt>
                <c:pt idx="2">
                  <c:v>VT-only</c:v>
                </c:pt>
                <c:pt idx="4">
                  <c:v>Mixed</c:v>
                </c:pt>
                <c:pt idx="6">
                  <c:v>Withheld</c:v>
                </c:pt>
              </c:strCache>
            </c:strRef>
          </c:cat>
          <c:val>
            <c:numRef>
              <c:f>Sheet1!$B$15:$B$21</c:f>
              <c:numCache>
                <c:formatCode>General</c:formatCode>
                <c:ptCount val="7"/>
                <c:pt idx="0" formatCode="0%">
                  <c:v>0.819563304806846</c:v>
                </c:pt>
                <c:pt idx="2" formatCode="0%">
                  <c:v>0.117811725185955</c:v>
                </c:pt>
                <c:pt idx="4" formatCode="0%">
                  <c:v>0.00743821482844117</c:v>
                </c:pt>
                <c:pt idx="6" formatCode="0%">
                  <c:v>0.055986563224826</c:v>
                </c:pt>
              </c:numCache>
            </c:numRef>
          </c:val>
        </c:ser>
        <c:ser>
          <c:idx val="1"/>
          <c:order val="1"/>
          <c:dLbls>
            <c:showCatName val="1"/>
            <c:showPercent val="1"/>
          </c:dLbls>
          <c:cat>
            <c:strRef>
              <c:f>Sheet1!$A$15:$A$21</c:f>
              <c:strCache>
                <c:ptCount val="7"/>
                <c:pt idx="0">
                  <c:v>Open Access</c:v>
                </c:pt>
                <c:pt idx="2">
                  <c:v>VT-only</c:v>
                </c:pt>
                <c:pt idx="4">
                  <c:v>Mixed</c:v>
                </c:pt>
                <c:pt idx="6">
                  <c:v>Withheld</c:v>
                </c:pt>
              </c:strCache>
            </c:strRef>
          </c:cat>
          <c:val>
            <c:numRef>
              <c:f>Sheet1!$C$15:$C$21</c:f>
              <c:numCache>
                <c:formatCode>General</c:formatCode>
                <c:ptCount val="7"/>
                <c:pt idx="0" formatCode="0">
                  <c:v>10247.0</c:v>
                </c:pt>
                <c:pt idx="2" formatCode="0">
                  <c:v>1473.0</c:v>
                </c:pt>
                <c:pt idx="4" formatCode="0">
                  <c:v>93.0</c:v>
                </c:pt>
                <c:pt idx="6" formatCode="0">
                  <c:v>700.0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spPr>
    <a:ln>
      <a:noFill/>
    </a:ln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0.53012</cdr:x>
      <cdr:y>0.26667</cdr:y>
    </cdr:from>
    <cdr:to>
      <cdr:x>0.78514</cdr:x>
      <cdr:y>0.30513</cdr:y>
    </cdr:to>
    <cdr:sp macro="" textlink="">
      <cdr:nvSpPr>
        <cdr:cNvPr id="5" name="Straight Connector 4"/>
        <cdr:cNvSpPr/>
      </cdr:nvSpPr>
      <cdr:spPr>
        <a:xfrm xmlns:a="http://schemas.openxmlformats.org/drawingml/2006/main" flipV="1">
          <a:off x="2235199" y="880533"/>
          <a:ext cx="1075267" cy="127000"/>
        </a:xfrm>
        <a:prstGeom xmlns:a="http://schemas.openxmlformats.org/drawingml/2006/main" prst="line">
          <a:avLst/>
        </a:prstGeom>
        <a:ln xmlns:a="http://schemas.openxmlformats.org/drawingml/2006/main"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9DF65-440C-884B-8DC9-3C56A4A7BE1A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BDBB5-34BF-BF42-A1BC-149574E50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://en.wikipedia.org/wiki/Veronica_(computer)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SCP logo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ej</a:t>
            </a:r>
            <a:r>
              <a:rPr lang="en-US" dirty="0" smtClean="0"/>
              <a:t>: JIAHR,</a:t>
            </a:r>
            <a:r>
              <a:rPr lang="en-US" baseline="0" dirty="0" smtClean="0"/>
              <a:t> 1990</a:t>
            </a:r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ej</a:t>
            </a:r>
            <a:r>
              <a:rPr lang="en-US" baseline="0" dirty="0" smtClean="0"/>
              <a:t>: Catalyst, 1991</a:t>
            </a:r>
          </a:p>
          <a:p>
            <a:r>
              <a:rPr lang="en-US" baseline="0" dirty="0" smtClean="0"/>
              <a:t>3rd, JTE, 1992</a:t>
            </a:r>
          </a:p>
          <a:p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2001 IAWA Bio 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2004 ASPIRES grant</a:t>
            </a:r>
          </a:p>
          <a:p>
            <a:r>
              <a:rPr lang="en-US" dirty="0" smtClean="0"/>
              <a:t>The same look and functionality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2001 we added a search function and linked</a:t>
            </a:r>
            <a:r>
              <a:rPr lang="en-US" baseline="0" dirty="0" smtClean="0"/>
              <a:t> to Ask a Librarian. You can see that Spec was expanding and Tony was leaving.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2002 I tried to reduce the clutter and pared down the wordy text (I do that periodically</a:t>
            </a:r>
            <a:r>
              <a:rPr lang="en-US" baseline="0" dirty="0" smtClean="0"/>
              <a:t> after I’ve grown too wordy)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2006  First year we had a template for most</a:t>
            </a:r>
            <a:r>
              <a:rPr lang="en-US" baseline="0" dirty="0" smtClean="0"/>
              <a:t> of our web pages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Carolyn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Kletnieks</a:t>
            </a:r>
            <a:r>
              <a:rPr lang="en-US" baseline="0" dirty="0" smtClean="0"/>
              <a:t>, designed logo , used 2005-2010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 2007 – </a:t>
            </a:r>
            <a:r>
              <a:rPr lang="en-US" dirty="0" err="1" smtClean="0"/>
              <a:t>DLA’s</a:t>
            </a:r>
            <a:r>
              <a:rPr lang="en-US" dirty="0" smtClean="0"/>
              <a:t> last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2009 ETDs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2001 and 2012 VT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ImageBase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ns4968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Title Railroad </a:t>
            </a:r>
            <a:r>
              <a:rPr lang="en-US" dirty="0" err="1" smtClean="0"/>
              <a:t>farriers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notes The "men in funny skirts" are </a:t>
            </a:r>
            <a:r>
              <a:rPr lang="en-US" dirty="0" err="1" smtClean="0"/>
              <a:t>farriers</a:t>
            </a:r>
            <a:r>
              <a:rPr lang="en-US" dirty="0" smtClean="0"/>
              <a:t>; they shoe horses. The technique they use is blacksmithing, but </a:t>
            </a:r>
            <a:r>
              <a:rPr lang="en-US" dirty="0" err="1" smtClean="0"/>
              <a:t>farriers</a:t>
            </a:r>
            <a:r>
              <a:rPr lang="en-US" dirty="0" smtClean="0"/>
              <a:t> are specific usually. There is a horse in the upper right of the picture (the back end of one). The </a:t>
            </a:r>
            <a:r>
              <a:rPr lang="en-US" dirty="0" err="1" smtClean="0"/>
              <a:t>farrier</a:t>
            </a:r>
            <a:r>
              <a:rPr lang="en-US" dirty="0" smtClean="0"/>
              <a:t> would put the horses hoof in the lap of the skirt. It would keep him from getting kicked in the privates! From William Rogers 9/17/02 </a:t>
            </a:r>
          </a:p>
          <a:p>
            <a:endParaRPr lang="en-US" dirty="0" smtClean="0"/>
          </a:p>
          <a:p>
            <a:r>
              <a:rPr lang="en-US" dirty="0" smtClean="0"/>
              <a:t>source Norfolk &amp; Western Historical Photograph Collection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</a:t>
            </a:r>
            <a:r>
              <a:rPr lang="en-US" baseline="0" dirty="0" smtClean="0"/>
              <a:t> the baton: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Jane Wills:</a:t>
            </a:r>
            <a:r>
              <a:rPr lang="en-US" baseline="0" dirty="0" smtClean="0"/>
              <a:t> </a:t>
            </a:r>
            <a:r>
              <a:rPr lang="en-US" dirty="0" smtClean="0"/>
              <a:t>VT </a:t>
            </a:r>
            <a:r>
              <a:rPr lang="en-US" dirty="0" err="1" smtClean="0"/>
              <a:t>ImageBase</a:t>
            </a:r>
            <a:r>
              <a:rPr lang="en-US" dirty="0" smtClean="0"/>
              <a:t>, Metadata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Anne Lawrence:</a:t>
            </a:r>
            <a:r>
              <a:rPr lang="en-US" baseline="0" dirty="0" smtClean="0"/>
              <a:t>  </a:t>
            </a:r>
            <a:r>
              <a:rPr lang="en-US" dirty="0" err="1" smtClean="0"/>
              <a:t>EJournals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Kimberli</a:t>
            </a:r>
            <a:r>
              <a:rPr lang="en-US" dirty="0" smtClean="0"/>
              <a:t> Weeks:</a:t>
            </a:r>
            <a:r>
              <a:rPr lang="en-US" baseline="0" dirty="0" smtClean="0"/>
              <a:t> </a:t>
            </a:r>
            <a:r>
              <a:rPr lang="en-US" dirty="0" smtClean="0"/>
              <a:t>Standards/Best Practices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Zhiwu</a:t>
            </a:r>
            <a:r>
              <a:rPr lang="en-US" dirty="0" smtClean="0"/>
              <a:t> </a:t>
            </a:r>
            <a:r>
              <a:rPr lang="en-US" dirty="0" err="1" smtClean="0"/>
              <a:t>Xie</a:t>
            </a:r>
            <a:r>
              <a:rPr lang="en-US" dirty="0" smtClean="0"/>
              <a:t>:</a:t>
            </a:r>
            <a:r>
              <a:rPr lang="en-US" baseline="0" dirty="0" smtClean="0"/>
              <a:t>  </a:t>
            </a:r>
            <a:r>
              <a:rPr lang="en-US" dirty="0" smtClean="0"/>
              <a:t>Data Management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Nathan Hall:  </a:t>
            </a:r>
            <a:r>
              <a:rPr lang="en-US" dirty="0" err="1" smtClean="0"/>
              <a:t>VTechWorks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Oct. 1996 first server named </a:t>
            </a:r>
            <a:r>
              <a:rPr lang="en-US" dirty="0" err="1" smtClean="0"/>
              <a:t>borg</a:t>
            </a:r>
            <a:endParaRPr lang="en-US" dirty="0" smtClean="0"/>
          </a:p>
          <a:p>
            <a:r>
              <a:rPr lang="en-US" dirty="0" smtClean="0"/>
              <a:t>James</a:t>
            </a:r>
            <a:r>
              <a:rPr lang="en-US" baseline="0" dirty="0" smtClean="0"/>
              <a:t> Powell created our logo—SCP was the missing piece of the puzzle of your brain. Used until 2000</a:t>
            </a:r>
          </a:p>
          <a:p>
            <a:endParaRPr lang="en-US" baseline="0" dirty="0" smtClean="0"/>
          </a:p>
          <a:p>
            <a:r>
              <a:rPr lang="en-US" dirty="0" smtClean="0"/>
              <a:t>Yes, it’s hard to read but </a:t>
            </a:r>
            <a:r>
              <a:rPr lang="en-US" baseline="0" dirty="0" smtClean="0"/>
              <a:t> And that tiled background! Tables! Pictures!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Gphoner</a:t>
            </a:r>
            <a:r>
              <a:rPr lang="en-US" dirty="0" smtClean="0"/>
              <a:t> was an Internet</a:t>
            </a:r>
            <a:r>
              <a:rPr lang="en-US" baseline="0" dirty="0" smtClean="0"/>
              <a:t> interface or protocol </a:t>
            </a:r>
          </a:p>
          <a:p>
            <a:r>
              <a:rPr lang="en-US" baseline="0" dirty="0" smtClean="0"/>
              <a:t>	Began 1991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Community Services Catalyst 	full text</a:t>
            </a:r>
          </a:p>
          <a:p>
            <a:r>
              <a:rPr lang="en-US" dirty="0" smtClean="0"/>
              <a:t>Journal of Fluids Engineering 	raw data only</a:t>
            </a:r>
          </a:p>
          <a:p>
            <a:r>
              <a:rPr lang="en-US" dirty="0" smtClean="0"/>
              <a:t>Journal of the International Academy</a:t>
            </a:r>
            <a:r>
              <a:rPr lang="en-US" baseline="0" dirty="0" smtClean="0"/>
              <a:t> </a:t>
            </a:r>
            <a:r>
              <a:rPr lang="en-US" dirty="0" smtClean="0"/>
              <a:t>of Hospitality Research 	ASCII; PostScript with no. 6</a:t>
            </a:r>
          </a:p>
          <a:p>
            <a:r>
              <a:rPr lang="en-US" dirty="0" smtClean="0"/>
              <a:t>Journal of Technology Education 	text + graphics</a:t>
            </a:r>
          </a:p>
          <a:p>
            <a:r>
              <a:rPr lang="en-US" dirty="0" smtClean="0"/>
              <a:t>Journal of Analytical and Experimental</a:t>
            </a:r>
            <a:r>
              <a:rPr lang="en-US" baseline="0" dirty="0" smtClean="0"/>
              <a:t> </a:t>
            </a:r>
            <a:r>
              <a:rPr lang="en-US" dirty="0" smtClean="0"/>
              <a:t>Modal Analysis 	article abstracts</a:t>
            </a:r>
          </a:p>
          <a:p>
            <a:endParaRPr lang="en-US" dirty="0" smtClean="0"/>
          </a:p>
          <a:p>
            <a:r>
              <a:rPr lang="en-US" dirty="0" smtClean="0">
                <a:hlinkClick r:id="rId3" tooltip="Veronica (computer)"/>
              </a:rPr>
              <a:t>Veronica</a:t>
            </a:r>
            <a:r>
              <a:rPr lang="en-US" dirty="0" smtClean="0"/>
              <a:t> – the search engine system for the Gopher protocol, an acronym for "Very Easy Rodent-Oriented Net-wide Index to Computer Archives"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Fall</a:t>
            </a:r>
            <a:r>
              <a:rPr lang="en-US" baseline="0" dirty="0" smtClean="0"/>
              <a:t> 1997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1996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1995-2007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1999 we mastered background images. DLA logo designed</a:t>
            </a:r>
            <a:r>
              <a:rPr lang="en-US" baseline="0" dirty="0" smtClean="0"/>
              <a:t> by Tony Akin, used 2000-2004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Later that</a:t>
            </a:r>
            <a:r>
              <a:rPr lang="en-US" baseline="0" dirty="0" smtClean="0"/>
              <a:t> year we got a new server and she’s been named </a:t>
            </a:r>
            <a:r>
              <a:rPr lang="en-US" baseline="0" dirty="0" err="1" smtClean="0"/>
              <a:t>Scholar.lib.vt.edu</a:t>
            </a:r>
            <a:r>
              <a:rPr lang="en-US" baseline="0" dirty="0" smtClean="0"/>
              <a:t> ever since.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Started using DLA as the formal umbrella including Spec.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2000</a:t>
            </a:r>
          </a:p>
          <a:p>
            <a:r>
              <a:rPr lang="en-US" dirty="0" smtClean="0"/>
              <a:t>Tony Atkins designed this logo and we formally added the special collections staff to the homepage.</a:t>
            </a:r>
          </a:p>
          <a:p>
            <a:r>
              <a:rPr lang="en-US" dirty="0" smtClean="0"/>
              <a:t>We also</a:t>
            </a:r>
            <a:r>
              <a:rPr lang="en-US" baseline="0" dirty="0" smtClean="0"/>
              <a:t> added the clickable boxes at the bottom, though we hadn’t yet created Cascading Style Sheets so these were manually linked on each page;&gt;(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And, I still liked that background image;&gt;)</a:t>
            </a:r>
          </a:p>
          <a:p>
            <a:endParaRPr lang="en-US" dirty="0" smtClean="0"/>
          </a:p>
          <a:p>
            <a:r>
              <a:rPr lang="en-US" dirty="0" smtClean="0"/>
              <a:t>We had moved into </a:t>
            </a:r>
            <a:r>
              <a:rPr lang="en-US" dirty="0" err="1" smtClean="0"/>
              <a:t>Torgersen</a:t>
            </a:r>
            <a:r>
              <a:rPr lang="en-US" dirty="0" smtClean="0"/>
              <a:t>, where systems is today: where’s the image from “Crossing the Lines?”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 2000</a:t>
            </a:r>
          </a:p>
          <a:p>
            <a:endParaRPr lang="en-US" dirty="0" smtClean="0"/>
          </a:p>
          <a:p>
            <a:r>
              <a:rPr lang="en-US" dirty="0" smtClean="0"/>
              <a:t>Roanoke Times 1992-</a:t>
            </a:r>
          </a:p>
          <a:p>
            <a:r>
              <a:rPr lang="en-US" dirty="0" smtClean="0"/>
              <a:t>Virginian Pilot  1994-</a:t>
            </a:r>
          </a:p>
          <a:p>
            <a:r>
              <a:rPr lang="en-US" dirty="0" smtClean="0"/>
              <a:t>WDBJ7 (CBS</a:t>
            </a:r>
            <a:r>
              <a:rPr lang="en-US" baseline="0" dirty="0" smtClean="0"/>
              <a:t> affiliate)  1995-2008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International News  1997-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DBB5-34BF-BF42-A1BC-149574E5085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77FCF-09EA-044D-BD9F-FEFC7A1D8CE6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2538-4875-2B43-90C0-99B9BE70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gif"/><Relationship Id="rId5" Type="http://schemas.openxmlformats.org/officeDocument/2006/relationships/image" Target="../media/image10.gif"/><Relationship Id="rId6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DLAhp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56" y="-29329"/>
            <a:ext cx="5487544" cy="6887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pe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592"/>
            <a:ext cx="9144000" cy="6114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VAnew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0"/>
            <a:ext cx="7480300" cy="4555710"/>
          </a:xfrm>
          <a:prstGeom prst="rect">
            <a:avLst/>
          </a:prstGeom>
        </p:spPr>
      </p:pic>
      <p:pic>
        <p:nvPicPr>
          <p:cNvPr id="3" name="Picture 2" descr="2000Inew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25" y="2421332"/>
            <a:ext cx="5616575" cy="4268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1IAWAbiodb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3" y="-1"/>
            <a:ext cx="878205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4IAWAbiodb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788"/>
            <a:ext cx="9144001" cy="5194300"/>
          </a:xfrm>
          <a:prstGeom prst="rect">
            <a:avLst/>
          </a:prstGeom>
        </p:spPr>
      </p:pic>
      <p:pic>
        <p:nvPicPr>
          <p:cNvPr id="3" name="Picture 2" descr="mar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499" y="4827484"/>
            <a:ext cx="1631950" cy="1905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2schola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098" y="0"/>
            <a:ext cx="563980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6schola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42" y="-406400"/>
            <a:ext cx="6137258" cy="726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Spec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-1"/>
            <a:ext cx="4886325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9ETD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3" y="0"/>
            <a:ext cx="44481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ETDsAtV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34"/>
            <a:ext cx="9144000" cy="589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4682067" y="781047"/>
          <a:ext cx="4195233" cy="3204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2590800" y="37909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381001" y="781047"/>
          <a:ext cx="4567766" cy="3213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11333" y="4937760"/>
          <a:ext cx="1536700" cy="904240"/>
        </p:xfrm>
        <a:graphic>
          <a:graphicData uri="http://schemas.openxmlformats.org/drawingml/2006/table">
            <a:tbl>
              <a:tblPr/>
              <a:tblGrid>
                <a:gridCol w="825500"/>
                <a:gridCol w="711200"/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Arial"/>
                        </a:rPr>
                        <a:t>All VT ETDs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Arial"/>
                        </a:rPr>
                        <a:t>Open Access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Arial"/>
                        </a:rPr>
                        <a:t> 10,510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Arial"/>
                        </a:rPr>
                        <a:t>VT-only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Arial"/>
                        </a:rPr>
                        <a:t> 8,541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Arial"/>
                        </a:rPr>
                        <a:t>Mixed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Arial"/>
                        </a:rPr>
                        <a:t> 93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Arial"/>
                        </a:rPr>
                        <a:t>Withheld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Arial"/>
                        </a:rPr>
                        <a:t> 700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latin typeface="Arial"/>
                        </a:rPr>
                        <a:t> 19,844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702732" y="1600200"/>
            <a:ext cx="379306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Gail McMillan</a:t>
            </a:r>
          </a:p>
          <a:p>
            <a:endParaRPr lang="en-US" dirty="0" smtClean="0"/>
          </a:p>
          <a:p>
            <a:r>
              <a:rPr lang="en-US" dirty="0" smtClean="0"/>
              <a:t>Jane Wills</a:t>
            </a:r>
          </a:p>
          <a:p>
            <a:r>
              <a:rPr lang="en-US" dirty="0" smtClean="0"/>
              <a:t>Anne Lawrence</a:t>
            </a:r>
          </a:p>
          <a:p>
            <a:r>
              <a:rPr lang="en-US" dirty="0" err="1" smtClean="0"/>
              <a:t>Kimberli</a:t>
            </a:r>
            <a:r>
              <a:rPr lang="en-US" dirty="0" smtClean="0"/>
              <a:t> Weeks</a:t>
            </a:r>
          </a:p>
          <a:p>
            <a:r>
              <a:rPr lang="en-US" dirty="0" err="1" smtClean="0"/>
              <a:t>Zhiwu</a:t>
            </a:r>
            <a:r>
              <a:rPr lang="en-US" dirty="0" smtClean="0"/>
              <a:t> </a:t>
            </a:r>
            <a:r>
              <a:rPr lang="en-US" dirty="0" err="1" smtClean="0"/>
              <a:t>Xie</a:t>
            </a:r>
            <a:endParaRPr lang="en-US" dirty="0" smtClean="0"/>
          </a:p>
          <a:p>
            <a:r>
              <a:rPr lang="en-US" dirty="0" smtClean="0"/>
              <a:t>Nathan </a:t>
            </a:r>
            <a:r>
              <a:rPr lang="en-US" dirty="0" smtClean="0"/>
              <a:t>Hall</a:t>
            </a:r>
          </a:p>
          <a:p>
            <a:endParaRPr lang="en-US" dirty="0" smtClean="0"/>
          </a:p>
          <a:p>
            <a:r>
              <a:rPr lang="en-US" dirty="0" smtClean="0"/>
              <a:t>Keith Gilbertson</a:t>
            </a:r>
          </a:p>
          <a:p>
            <a:r>
              <a:rPr lang="en-US" dirty="0" smtClean="0"/>
              <a:t>Paul Mather</a:t>
            </a:r>
          </a:p>
          <a:p>
            <a:r>
              <a:rPr lang="en-US" dirty="0" smtClean="0"/>
              <a:t>Tracy Gilmore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241800" y="1600200"/>
            <a:ext cx="4445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Intro, History, ETDs, Preservation</a:t>
            </a:r>
          </a:p>
          <a:p>
            <a:r>
              <a:rPr lang="en-US" dirty="0" smtClean="0"/>
              <a:t>VT </a:t>
            </a:r>
            <a:r>
              <a:rPr lang="en-US" dirty="0" err="1" smtClean="0"/>
              <a:t>ImageBase</a:t>
            </a:r>
            <a:r>
              <a:rPr lang="en-US" dirty="0" smtClean="0"/>
              <a:t>, Metadata</a:t>
            </a:r>
          </a:p>
          <a:p>
            <a:r>
              <a:rPr lang="en-US" dirty="0" err="1" smtClean="0"/>
              <a:t>EJournals</a:t>
            </a:r>
            <a:endParaRPr lang="en-US" dirty="0" smtClean="0"/>
          </a:p>
          <a:p>
            <a:r>
              <a:rPr lang="en-US" dirty="0" smtClean="0"/>
              <a:t>Standards &amp; Best Practices</a:t>
            </a:r>
          </a:p>
          <a:p>
            <a:r>
              <a:rPr lang="en-US" dirty="0" smtClean="0"/>
              <a:t>Data Management</a:t>
            </a:r>
          </a:p>
          <a:p>
            <a:r>
              <a:rPr lang="en-US" dirty="0" err="1" smtClean="0"/>
              <a:t>VTechWorks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 descr="DL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2" y="173832"/>
            <a:ext cx="8043333" cy="1030552"/>
          </a:xfrm>
          <a:prstGeom prst="rect">
            <a:avLst/>
          </a:prstGeom>
        </p:spPr>
      </p:pic>
      <p:pic>
        <p:nvPicPr>
          <p:cNvPr id="15" name="Picture 14" descr="DLAstaff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606925"/>
            <a:ext cx="3657600" cy="229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MetaArchiveMember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05" y="-1"/>
            <a:ext cx="60452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DLAtodayTrimmed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0"/>
            <a:ext cx="5410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IBas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0"/>
            <a:ext cx="83026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0" y="-279400"/>
            <a:ext cx="10160000" cy="741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ej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Little History: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From the Scholarly </a:t>
            </a:r>
            <a:r>
              <a:rPr lang="en-US" sz="3111" dirty="0" smtClean="0"/>
              <a:t>Communications Project</a:t>
            </a:r>
            <a:r>
              <a:rPr lang="en-US" sz="3111" dirty="0" smtClean="0"/>
              <a:t> </a:t>
            </a:r>
            <a:br>
              <a:rPr lang="en-US" sz="3111" dirty="0" smtClean="0"/>
            </a:br>
            <a:r>
              <a:rPr lang="en-US" sz="3111" dirty="0" smtClean="0"/>
              <a:t>to the </a:t>
            </a:r>
            <a:r>
              <a:rPr lang="en-US" sz="3111" dirty="0" smtClean="0"/>
              <a:t>Digital Library and Archives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Thanks to Internet Archive’s </a:t>
            </a:r>
            <a:r>
              <a:rPr lang="en-US" sz="2400" dirty="0" err="1" smtClean="0"/>
              <a:t>Wayback</a:t>
            </a:r>
            <a:r>
              <a:rPr lang="en-US" sz="2400" dirty="0" smtClean="0"/>
              <a:t> Machine</a:t>
            </a:r>
          </a:p>
          <a:p>
            <a:r>
              <a:rPr lang="en-US" sz="2400" dirty="0" smtClean="0"/>
              <a:t>http://</a:t>
            </a:r>
            <a:r>
              <a:rPr lang="en-US" sz="2400" dirty="0" err="1" smtClean="0"/>
              <a:t>archive.org/web/web.php</a:t>
            </a:r>
            <a:endParaRPr lang="en-US" sz="2400" dirty="0"/>
          </a:p>
        </p:txBody>
      </p:sp>
      <p:pic>
        <p:nvPicPr>
          <p:cNvPr id="4" name="Picture 3" descr="1997SCPsquar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5"/>
            <a:ext cx="1850468" cy="1880435"/>
          </a:xfrm>
          <a:prstGeom prst="rect">
            <a:avLst/>
          </a:prstGeom>
        </p:spPr>
      </p:pic>
      <p:pic>
        <p:nvPicPr>
          <p:cNvPr id="5" name="Picture 4" descr="1996SpecDoo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398" y="24564"/>
            <a:ext cx="2125577" cy="1698475"/>
          </a:xfrm>
          <a:prstGeom prst="rect">
            <a:avLst/>
          </a:prstGeom>
        </p:spPr>
      </p:pic>
      <p:pic>
        <p:nvPicPr>
          <p:cNvPr id="6" name="Picture 5" descr="ResDBs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2" y="5551370"/>
            <a:ext cx="1686416" cy="997670"/>
          </a:xfrm>
          <a:prstGeom prst="rect">
            <a:avLst/>
          </a:prstGeom>
        </p:spPr>
      </p:pic>
      <p:pic>
        <p:nvPicPr>
          <p:cNvPr id="8" name="Picture 7" descr="unlock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5015022"/>
            <a:ext cx="1981200" cy="1842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996borgTrimmed.tif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-25526" r="-25526"/>
          <a:stretch>
            <a:fillRect/>
          </a:stretch>
        </p:blipFill>
        <p:spPr>
          <a:xfrm>
            <a:off x="-2678113" y="0"/>
            <a:ext cx="12469813" cy="6858000"/>
          </a:xfrm>
        </p:spPr>
      </p:pic>
      <p:pic>
        <p:nvPicPr>
          <p:cNvPr id="4" name="Picture 3" descr="newlogo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0" y="2226910"/>
            <a:ext cx="1485900" cy="2625768"/>
          </a:xfrm>
          <a:prstGeom prst="rect">
            <a:avLst/>
          </a:prstGeom>
        </p:spPr>
      </p:pic>
      <p:pic>
        <p:nvPicPr>
          <p:cNvPr id="5" name="Picture 4" descr="staffsho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763" y="4991100"/>
            <a:ext cx="2192237" cy="1651000"/>
          </a:xfrm>
          <a:prstGeom prst="rect">
            <a:avLst/>
          </a:prstGeom>
        </p:spPr>
      </p:pic>
      <p:pic>
        <p:nvPicPr>
          <p:cNvPr id="7" name="Picture 6" descr="silhouett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790" y="0"/>
            <a:ext cx="1216549" cy="194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Before the Web there was the Gopher</a:t>
            </a:r>
            <a:endParaRPr lang="en-US" dirty="0"/>
          </a:p>
        </p:txBody>
      </p:sp>
      <p:pic>
        <p:nvPicPr>
          <p:cNvPr id="4" name="Content Placeholder 3" descr="19931995ejs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6065" r="-60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75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998borg.tif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-46083" r="-46083"/>
          <a:stretch>
            <a:fillRect/>
          </a:stretch>
        </p:blipFill>
        <p:spPr>
          <a:xfrm>
            <a:off x="-2319500" y="-279400"/>
            <a:ext cx="13254949" cy="7289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8ETD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5033" y="0"/>
            <a:ext cx="12922433" cy="6614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96Spec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32337" r="-32337"/>
          <a:stretch>
            <a:fillRect/>
          </a:stretch>
        </p:blipFill>
        <p:spPr>
          <a:xfrm>
            <a:off x="-2731859" y="0"/>
            <a:ext cx="14017164" cy="7708900"/>
          </a:xfrm>
        </p:spPr>
      </p:pic>
      <p:pic>
        <p:nvPicPr>
          <p:cNvPr id="7" name="Picture 6" descr="CUL2ANN00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5105400"/>
            <a:ext cx="2362200" cy="157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bor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60" y="-348689"/>
            <a:ext cx="6493040" cy="7206689"/>
          </a:xfrm>
          <a:prstGeom prst="rect">
            <a:avLst/>
          </a:prstGeom>
        </p:spPr>
      </p:pic>
      <p:pic>
        <p:nvPicPr>
          <p:cNvPr id="3" name="Picture 2" descr="tonyeye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3" y="4775200"/>
            <a:ext cx="2150533" cy="161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670</Words>
  <Application>Microsoft Macintosh PowerPoint</Application>
  <PresentationFormat>On-screen Show (4:3)</PresentationFormat>
  <Paragraphs>128</Paragraphs>
  <Slides>24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A Little History: From the Scholarly Communications Project  to the Digital Library and Archives </vt:lpstr>
      <vt:lpstr>Slide 4</vt:lpstr>
      <vt:lpstr>Before the Web there was the Gopher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Virginia 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Little DLA History</dc:title>
  <dc:creator>Gail McMillan</dc:creator>
  <cp:lastModifiedBy>Gail McMillan</cp:lastModifiedBy>
  <cp:revision>7</cp:revision>
  <cp:lastPrinted>2012-05-08T16:28:36Z</cp:lastPrinted>
  <dcterms:created xsi:type="dcterms:W3CDTF">2012-05-08T16:22:21Z</dcterms:created>
  <dcterms:modified xsi:type="dcterms:W3CDTF">2012-05-08T16:55:18Z</dcterms:modified>
</cp:coreProperties>
</file>